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Roboto"/>
      <p:regular r:id="rId31"/>
      <p:bold r:id="rId32"/>
      <p:italic r:id="rId33"/>
      <p:boldItalic r:id="rId34"/>
    </p:embeddedFont>
    <p:embeddedFont>
      <p:font typeface="Nunito"/>
      <p:regular r:id="rId35"/>
      <p:bold r:id="rId36"/>
      <p:italic r:id="rId37"/>
      <p:boldItalic r:id="rId38"/>
    </p:embeddedFont>
    <p:embeddedFont>
      <p:font typeface="Montserrat"/>
      <p:regular r:id="rId39"/>
      <p:bold r:id="rId40"/>
      <p:italic r:id="rId41"/>
      <p:boldItalic r:id="rId42"/>
    </p:embeddedFont>
    <p:embeddedFont>
      <p:font typeface="Fira Sans Extra Condensed Medium"/>
      <p:regular r:id="rId43"/>
      <p:bold r:id="rId44"/>
      <p:italic r:id="rId45"/>
      <p:boldItalic r:id="rId46"/>
    </p:embeddedFont>
    <p:embeddedFont>
      <p:font typeface="Bodoni"/>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FiraSansExtraCondensedMedium-bold.fntdata"/><Relationship Id="rId43" Type="http://schemas.openxmlformats.org/officeDocument/2006/relationships/font" Target="fonts/FiraSansExtraCondensedMedium-regular.fntdata"/><Relationship Id="rId46" Type="http://schemas.openxmlformats.org/officeDocument/2006/relationships/font" Target="fonts/FiraSansExtraCondensedMedium-boldItalic.fntdata"/><Relationship Id="rId45" Type="http://schemas.openxmlformats.org/officeDocument/2006/relationships/font" Target="fonts/FiraSansExtraCondensed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odoni-bold.fntdata"/><Relationship Id="rId47" Type="http://schemas.openxmlformats.org/officeDocument/2006/relationships/font" Target="fonts/Bodoni-regular.fntdata"/><Relationship Id="rId49" Type="http://schemas.openxmlformats.org/officeDocument/2006/relationships/font" Target="fonts/Bodoni-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Nunito-regular.fntdata"/><Relationship Id="rId34" Type="http://schemas.openxmlformats.org/officeDocument/2006/relationships/font" Target="fonts/Roboto-boldItalic.fntdata"/><Relationship Id="rId37" Type="http://schemas.openxmlformats.org/officeDocument/2006/relationships/font" Target="fonts/Nunito-italic.fntdata"/><Relationship Id="rId36" Type="http://schemas.openxmlformats.org/officeDocument/2006/relationships/font" Target="fonts/Nunito-bold.fntdata"/><Relationship Id="rId39" Type="http://schemas.openxmlformats.org/officeDocument/2006/relationships/font" Target="fonts/Montserrat-regular.fntdata"/><Relationship Id="rId38" Type="http://schemas.openxmlformats.org/officeDocument/2006/relationships/font" Target="fonts/Nuni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regular.fntdata"/><Relationship Id="rId50" Type="http://schemas.openxmlformats.org/officeDocument/2006/relationships/font" Target="fonts/Bodoni-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we deal with - server side attacker should not be able withdraw data , client side that client </a:t>
            </a:r>
            <a:r>
              <a:rPr lang="en-US"/>
              <a:t>receive</a:t>
            </a:r>
            <a:r>
              <a:rPr lang="en-US"/>
              <a:t> valid and correct data from server </a:t>
            </a:r>
            <a:endParaRPr/>
          </a:p>
          <a:p>
            <a:pPr indent="0" lvl="0" marL="0" rtl="0" algn="l">
              <a:spcBef>
                <a:spcPts val="0"/>
              </a:spcBef>
              <a:spcAft>
                <a:spcPts val="0"/>
              </a:spcAft>
              <a:buNone/>
            </a:pPr>
            <a:r>
              <a:rPr lang="en-US"/>
              <a:t>what are web application ? - web apps are nothing but the websites that we use in day to day </a:t>
            </a:r>
            <a:r>
              <a:rPr lang="en-US"/>
              <a:t>life</a:t>
            </a:r>
            <a:r>
              <a:rPr lang="en-US"/>
              <a:t> like google,etc that is over internet</a:t>
            </a:r>
            <a:endParaRPr/>
          </a:p>
          <a:p>
            <a:pPr indent="0" lvl="0" marL="0" rtl="0" algn="l">
              <a:spcBef>
                <a:spcPts val="0"/>
              </a:spcBef>
              <a:spcAft>
                <a:spcPts val="0"/>
              </a:spcAft>
              <a:buNone/>
            </a:pPr>
            <a:r>
              <a:rPr lang="en-US"/>
              <a:t>where vulnerability exist</a:t>
            </a:r>
            <a:endParaRPr/>
          </a:p>
          <a:p>
            <a:pPr indent="0" lvl="0" marL="0" rtl="0" algn="l">
              <a:spcBef>
                <a:spcPts val="0"/>
              </a:spcBef>
              <a:spcAft>
                <a:spcPts val="0"/>
              </a:spcAft>
              <a:buNone/>
            </a:pPr>
            <a:r>
              <a:rPr lang="en-US"/>
              <a:t>Popular searchbar</a:t>
            </a:r>
            <a:endParaRPr/>
          </a:p>
          <a:p>
            <a:pPr indent="0" lvl="0" marL="0" rtl="0" algn="l">
              <a:spcBef>
                <a:spcPts val="0"/>
              </a:spcBef>
              <a:spcAft>
                <a:spcPts val="0"/>
              </a:spcAft>
              <a:buNone/>
            </a:pPr>
            <a:r>
              <a:rPr lang="en-US"/>
              <a:t>auth mech</a:t>
            </a:r>
            <a:endParaRPr/>
          </a:p>
          <a:p>
            <a:pPr indent="0" lvl="0" marL="0" rtl="0" algn="l">
              <a:spcBef>
                <a:spcPts val="0"/>
              </a:spcBef>
              <a:spcAft>
                <a:spcPts val="0"/>
              </a:spcAft>
              <a:buNone/>
            </a:pPr>
            <a:r>
              <a:t/>
            </a:r>
            <a:endParaRPr/>
          </a:p>
        </p:txBody>
      </p:sp>
      <p:sp>
        <p:nvSpPr>
          <p:cNvPr id="160" name="Google Shape;16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e755e4b2b_1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e755e4b2b_1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0800" lvl="0" marL="228600" rtl="0" algn="l">
              <a:lnSpc>
                <a:spcPct val="90000"/>
              </a:lnSpc>
              <a:spcBef>
                <a:spcPts val="0"/>
              </a:spcBef>
              <a:spcAft>
                <a:spcPts val="0"/>
              </a:spcAft>
              <a:buClr>
                <a:schemeClr val="dk1"/>
              </a:buClr>
              <a:buSzPts val="1100"/>
              <a:buFont typeface="Arial"/>
              <a:buNone/>
            </a:pPr>
            <a:r>
              <a:rPr lang="en-US" sz="1300">
                <a:solidFill>
                  <a:schemeClr val="dk1"/>
                </a:solidFill>
                <a:latin typeface="Nunito"/>
                <a:ea typeface="Nunito"/>
                <a:cs typeface="Nunito"/>
                <a:sym typeface="Nunito"/>
              </a:rPr>
              <a:t>All the news that we hear now days about data breaches and online frauds of clicking a link and bankrupt are all caused due to not properly developing web sites and web application. Like say a vulnerability exist in amazon and attacker sends a crafted thing with malicious script in it under say that you want a gift prize , we click it and we are bankrupt now , who would like to be bankrupt due to an ecommerce site, its insane.</a:t>
            </a:r>
            <a:endParaRPr sz="1300">
              <a:solidFill>
                <a:schemeClr val="dk1"/>
              </a:solidFill>
              <a:latin typeface="Nunito"/>
              <a:ea typeface="Nunito"/>
              <a:cs typeface="Nunito"/>
              <a:sym typeface="Nunito"/>
            </a:endParaRPr>
          </a:p>
          <a:p>
            <a:pPr indent="-50800" lvl="0" marL="228600" rtl="0" algn="l">
              <a:lnSpc>
                <a:spcPct val="90000"/>
              </a:lnSpc>
              <a:spcBef>
                <a:spcPts val="0"/>
              </a:spcBef>
              <a:spcAft>
                <a:spcPts val="0"/>
              </a:spcAft>
              <a:buClr>
                <a:schemeClr val="dk1"/>
              </a:buClr>
              <a:buSzPts val="1100"/>
              <a:buFont typeface="Arial"/>
              <a:buNone/>
            </a:pPr>
            <a:r>
              <a:t/>
            </a:r>
            <a:endParaRPr sz="1300">
              <a:solidFill>
                <a:schemeClr val="dk1"/>
              </a:solidFill>
              <a:latin typeface="Nunito"/>
              <a:ea typeface="Nunito"/>
              <a:cs typeface="Nunito"/>
              <a:sym typeface="Nunito"/>
            </a:endParaRPr>
          </a:p>
          <a:p>
            <a:pPr indent="-50800" lvl="0" marL="228600" rtl="0" algn="l">
              <a:lnSpc>
                <a:spcPct val="90000"/>
              </a:lnSpc>
              <a:spcBef>
                <a:spcPts val="0"/>
              </a:spcBef>
              <a:spcAft>
                <a:spcPts val="0"/>
              </a:spcAft>
              <a:buClr>
                <a:schemeClr val="dk1"/>
              </a:buClr>
              <a:buSzPts val="1100"/>
              <a:buFont typeface="Arial"/>
              <a:buNone/>
            </a:pPr>
            <a:r>
              <a:rPr lang="en-US" sz="1300">
                <a:latin typeface="Calibri"/>
                <a:ea typeface="Calibri"/>
                <a:cs typeface="Calibri"/>
                <a:sym typeface="Calibri"/>
              </a:rPr>
              <a:t>So, there exist countless of vulnerabilities in web application. Coders and Developers makes web application and Ethical Hackers test then and try to exploit bad coding practice and send programmer back to drawing board to re-write and improve it. Before any application or website is made available to common people it goes through countless number of cyber security specialist and then through bug-bounty platforms were hackers other than companies workers try to find mistakes and bugs in it and get paid for finding one.</a:t>
            </a:r>
            <a:endParaRPr sz="1300">
              <a:latin typeface="Calibri"/>
              <a:ea typeface="Calibri"/>
              <a:cs typeface="Calibri"/>
              <a:sym typeface="Calibri"/>
            </a:endParaRPr>
          </a:p>
          <a:p>
            <a:pPr indent="0" lvl="0" marL="177800" rtl="0" algn="l">
              <a:lnSpc>
                <a:spcPct val="90000"/>
              </a:lnSpc>
              <a:spcBef>
                <a:spcPts val="0"/>
              </a:spcBef>
              <a:spcAft>
                <a:spcPts val="0"/>
              </a:spcAft>
              <a:buClr>
                <a:schemeClr val="dk1"/>
              </a:buClr>
              <a:buSzPts val="1100"/>
              <a:buFont typeface="Arial"/>
              <a:buNone/>
            </a:pPr>
            <a:r>
              <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 category which I study is cryptography so what does cryptography means if we have any plaintext or data which we want to encrypt for secure communication such that no unauthorized person can read it </a:t>
            </a:r>
            <a:endParaRPr/>
          </a:p>
          <a:p>
            <a:pPr indent="0" lvl="0" marL="0" rtl="0" algn="l">
              <a:spcBef>
                <a:spcPts val="0"/>
              </a:spcBef>
              <a:spcAft>
                <a:spcPts val="0"/>
              </a:spcAft>
              <a:buClr>
                <a:schemeClr val="dk1"/>
              </a:buClr>
              <a:buSzPts val="1100"/>
              <a:buFont typeface="Arial"/>
              <a:buNone/>
            </a:pPr>
            <a:r>
              <a:rPr lang="en-US"/>
              <a:t>The important task for an ethical hacker is to make such algorithm which is not easily breakable by any computational powers of our computers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Let me give you an example of Caesar cipher in this we we encrypt the text attack at once by shift of 4 like A is shifted by 4 and we get letter E </a:t>
            </a:r>
            <a:r>
              <a:rPr lang="en-US"/>
              <a:t>similarly</a:t>
            </a:r>
            <a:r>
              <a:rPr lang="en-US"/>
              <a:t> it used in on the whole text and we get this encrypted text as cipher</a:t>
            </a:r>
            <a:endParaRPr/>
          </a:p>
          <a:p>
            <a:pPr indent="0" lvl="0" marL="0" rtl="0" algn="l">
              <a:spcBef>
                <a:spcPts val="0"/>
              </a:spcBef>
              <a:spcAft>
                <a:spcPts val="0"/>
              </a:spcAft>
              <a:buClr>
                <a:schemeClr val="dk1"/>
              </a:buClr>
              <a:buSzPts val="1100"/>
              <a:buFont typeface="Arial"/>
              <a:buNone/>
            </a:pPr>
            <a:r>
              <a:rPr lang="en-US"/>
              <a:t>This is not an good encryption technique because it's easily breakable</a:t>
            </a:r>
            <a:endParaRPr/>
          </a:p>
          <a:p>
            <a:pPr indent="0" lvl="0" marL="0" rtl="0" algn="l">
              <a:spcBef>
                <a:spcPts val="0"/>
              </a:spcBef>
              <a:spcAft>
                <a:spcPts val="0"/>
              </a:spcAft>
              <a:buNone/>
            </a:pPr>
            <a:r>
              <a:t/>
            </a:r>
            <a:endParaRPr/>
          </a:p>
        </p:txBody>
      </p:sp>
      <p:sp>
        <p:nvSpPr>
          <p:cNvPr id="178" name="Google Shape;17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f227577a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f227577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Now some examples in which cryptography is used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first one is the email encryption where the text is encrypted using a key which is secret between the sender  and the receiver side the second example is well known to us which is used in  whatsapp that is end to end encryption</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third is emoney for example crypto currency like bitcoins which need to be secured using cryptography techniques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e755e4b2b_9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e755e4b2b_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Now what we a cryptographic expert we take data which is encoded and try to decode it to check strength of 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And other way if you </a:t>
            </a:r>
            <a:r>
              <a:rPr lang="en-US"/>
              <a:t>think</a:t>
            </a:r>
            <a:r>
              <a:rPr lang="en-US"/>
              <a:t> you are vin Diesel who don't need any secure password then perhaps you need to rethink because the encryption could be easily breakable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c79467c1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c79467c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f37dc3f0e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f37dc3f0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click to add speaker notes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1b557f3c3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1b557f3c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how can you join S.H.E.L.L</a:t>
            </a:r>
            <a:endParaRPr/>
          </a:p>
          <a:p>
            <a:pPr indent="0" lvl="0" marL="0" rtl="0" algn="l">
              <a:spcBef>
                <a:spcPts val="0"/>
              </a:spcBef>
              <a:spcAft>
                <a:spcPts val="0"/>
              </a:spcAft>
              <a:buNone/>
            </a:pPr>
            <a:r>
              <a:rPr lang="en-US"/>
              <a:t>first we are going to conduct workshops to make you familiar with the basics required for cybersecurity and ctfs</a:t>
            </a:r>
            <a:endParaRPr/>
          </a:p>
          <a:p>
            <a:pPr indent="0" lvl="0" marL="0" rtl="0" algn="l">
              <a:spcBef>
                <a:spcPts val="0"/>
              </a:spcBef>
              <a:spcAft>
                <a:spcPts val="0"/>
              </a:spcAft>
              <a:buNone/>
            </a:pPr>
            <a:r>
              <a:rPr lang="en-US"/>
              <a:t>after that we are going to organize SHELL CTF 2022 in which you have to participate and based on your performance in ctf we are going to arrange interview for you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f501e3d9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f501e3d9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can find us on these websites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02124"/>
                </a:solidFill>
                <a:highlight>
                  <a:srgbClr val="FFFFFF"/>
                </a:highlight>
                <a:latin typeface="Roboto"/>
                <a:ea typeface="Roboto"/>
                <a:cs typeface="Roboto"/>
                <a:sym typeface="Roboto"/>
              </a:rPr>
              <a:t>What we have achieved till now we have attempted various ctf throughout the year the  </a:t>
            </a:r>
            <a:endParaRPr sz="10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269" name="Google Shape;26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you have any questions about us you can ask now</a:t>
            </a:r>
            <a:endParaRPr/>
          </a:p>
        </p:txBody>
      </p:sp>
      <p:sp>
        <p:nvSpPr>
          <p:cNvPr id="275" name="Google Shape;27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Thank You for joining our orientation and keep hacking</a:t>
            </a:r>
            <a:endParaRPr/>
          </a:p>
        </p:txBody>
      </p:sp>
      <p:sp>
        <p:nvSpPr>
          <p:cNvPr id="287" name="Google Shape;28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Apart from participating in international Capture the Flag competitions as a team, our members also get a chance to attend International conferences on Cybersecurity. A one of a kind experience to meet and learn from some extremely talented people in the cybersecurity community. During this we got the opportunity to interact with the Airtel security team, Mr. IoT, Arun Mane, Vivek Ramachandran, Jay Turla, BiOS, Payatu Labs and many renowned security researchers.</a:t>
            </a:r>
            <a:endParaRPr/>
          </a:p>
        </p:txBody>
      </p:sp>
      <p:sp>
        <p:nvSpPr>
          <p:cNvPr id="122" name="Google Shape;12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gif"/><Relationship Id="rId4" Type="http://schemas.openxmlformats.org/officeDocument/2006/relationships/image" Target="../media/image18.png"/><Relationship Id="rId5"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29.pn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9.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2085182"/>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9600"/>
              <a:buFont typeface="Bodoni"/>
              <a:buNone/>
            </a:pPr>
            <a:r>
              <a:rPr b="1" lang="en-US" sz="9600">
                <a:solidFill>
                  <a:schemeClr val="dk1"/>
                </a:solidFill>
                <a:latin typeface="Bodoni"/>
                <a:ea typeface="Bodoni"/>
                <a:cs typeface="Bodoni"/>
                <a:sym typeface="Bodoni"/>
              </a:rPr>
              <a:t>S.H.E.L.L</a:t>
            </a:r>
            <a:endParaRPr b="1" sz="9600">
              <a:solidFill>
                <a:schemeClr val="dk1"/>
              </a:solidFill>
              <a:latin typeface="Bodoni"/>
              <a:ea typeface="Bodoni"/>
              <a:cs typeface="Bodoni"/>
              <a:sym typeface="Bodoni"/>
            </a:endParaRPr>
          </a:p>
        </p:txBody>
      </p:sp>
      <p:sp>
        <p:nvSpPr>
          <p:cNvPr id="85" name="Google Shape;85;p13"/>
          <p:cNvSpPr txBox="1"/>
          <p:nvPr>
            <p:ph idx="1" type="subTitle"/>
          </p:nvPr>
        </p:nvSpPr>
        <p:spPr>
          <a:xfrm>
            <a:off x="2762249" y="4821251"/>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solidFill>
                  <a:schemeClr val="dk1"/>
                </a:solidFill>
              </a:rPr>
              <a:t>HACKING CLUB OF VNIT</a:t>
            </a:r>
            <a:endParaRPr>
              <a:solidFill>
                <a:schemeClr val="dk1"/>
              </a:solidFill>
            </a:endParaRPr>
          </a:p>
        </p:txBody>
      </p:sp>
      <p:pic>
        <p:nvPicPr>
          <p:cNvPr id="86" name="Google Shape;86;p13"/>
          <p:cNvPicPr preferRelativeResize="0"/>
          <p:nvPr/>
        </p:nvPicPr>
        <p:blipFill rotWithShape="1">
          <a:blip r:embed="rId3">
            <a:alphaModFix/>
          </a:blip>
          <a:srcRect b="0" l="0" r="0" t="0"/>
          <a:stretch/>
        </p:blipFill>
        <p:spPr>
          <a:xfrm>
            <a:off x="5029200" y="389732"/>
            <a:ext cx="2133600" cy="2133600"/>
          </a:xfrm>
          <a:prstGeom prst="rect">
            <a:avLst/>
          </a:prstGeom>
          <a:noFill/>
          <a:ln>
            <a:noFill/>
          </a:ln>
        </p:spPr>
      </p:pic>
      <p:pic>
        <p:nvPicPr>
          <p:cNvPr id="87" name="Google Shape;87;p13"/>
          <p:cNvPicPr preferRelativeResize="0"/>
          <p:nvPr/>
        </p:nvPicPr>
        <p:blipFill rotWithShape="1">
          <a:blip r:embed="rId4">
            <a:alphaModFix/>
          </a:blip>
          <a:srcRect b="0" l="0" r="0" t="0"/>
          <a:stretch/>
        </p:blipFill>
        <p:spPr>
          <a:xfrm>
            <a:off x="2378875" y="95575"/>
            <a:ext cx="7434250" cy="664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838200" y="3496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rgbClr val="FF0000"/>
                </a:solidFill>
                <a:latin typeface="Roboto Mono"/>
                <a:ea typeface="Roboto Mono"/>
                <a:cs typeface="Roboto Mono"/>
                <a:sym typeface="Roboto Mono"/>
              </a:rPr>
              <a:t>Bash scripting and Python</a:t>
            </a:r>
            <a:endParaRPr/>
          </a:p>
        </p:txBody>
      </p:sp>
      <p:sp>
        <p:nvSpPr>
          <p:cNvPr id="156" name="Google Shape;156;p22"/>
          <p:cNvSpPr txBox="1"/>
          <p:nvPr>
            <p:ph idx="1" type="body"/>
          </p:nvPr>
        </p:nvSpPr>
        <p:spPr>
          <a:xfrm>
            <a:off x="557125" y="1675375"/>
            <a:ext cx="110292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lt1"/>
              </a:buClr>
              <a:buSzPts val="2800"/>
              <a:buNone/>
            </a:pPr>
            <a:r>
              <a:rPr lang="en-US" sz="2500">
                <a:latin typeface="Nunito"/>
                <a:ea typeface="Nunito"/>
                <a:cs typeface="Nunito"/>
                <a:sym typeface="Nunito"/>
              </a:rPr>
              <a:t>If you want to write same bunch of codes or commands again and again it would be a tedious task. to remove this tedious labour work we wire python scripts and exploits in bash and reuse it as and when needed.</a:t>
            </a:r>
            <a:endParaRPr sz="2500">
              <a:latin typeface="Nunito"/>
              <a:ea typeface="Nunito"/>
              <a:cs typeface="Nunito"/>
              <a:sym typeface="Nunito"/>
            </a:endParaRPr>
          </a:p>
          <a:p>
            <a:pPr indent="-50800" lvl="0" marL="228600" rtl="0" algn="l">
              <a:lnSpc>
                <a:spcPct val="90000"/>
              </a:lnSpc>
              <a:spcBef>
                <a:spcPts val="0"/>
              </a:spcBef>
              <a:spcAft>
                <a:spcPts val="0"/>
              </a:spcAft>
              <a:buClr>
                <a:schemeClr val="lt1"/>
              </a:buClr>
              <a:buSzPts val="2800"/>
              <a:buNone/>
            </a:pPr>
            <a:r>
              <a:t/>
            </a:r>
            <a:endParaRPr sz="2500">
              <a:latin typeface="Nunito"/>
              <a:ea typeface="Nunito"/>
              <a:cs typeface="Nunito"/>
              <a:sym typeface="Nunito"/>
            </a:endParaRPr>
          </a:p>
          <a:p>
            <a:pPr indent="-50800" lvl="0" marL="228600" rtl="0" algn="l">
              <a:lnSpc>
                <a:spcPct val="90000"/>
              </a:lnSpc>
              <a:spcBef>
                <a:spcPts val="0"/>
              </a:spcBef>
              <a:spcAft>
                <a:spcPts val="0"/>
              </a:spcAft>
              <a:buClr>
                <a:schemeClr val="lt1"/>
              </a:buClr>
              <a:buSzPts val="2800"/>
              <a:buNone/>
            </a:pPr>
            <a:r>
              <a:rPr lang="en-US" sz="2500">
                <a:latin typeface="Nunito"/>
                <a:ea typeface="Nunito"/>
                <a:cs typeface="Nunito"/>
                <a:sym typeface="Nunito"/>
              </a:rPr>
              <a:t>This skill is useful in every </a:t>
            </a:r>
            <a:r>
              <a:rPr lang="en-US" sz="2500">
                <a:latin typeface="Nunito"/>
                <a:ea typeface="Nunito"/>
                <a:cs typeface="Nunito"/>
                <a:sym typeface="Nunito"/>
              </a:rPr>
              <a:t>category </a:t>
            </a:r>
            <a:r>
              <a:rPr lang="en-US" sz="2500">
                <a:latin typeface="Nunito"/>
                <a:ea typeface="Nunito"/>
                <a:cs typeface="Nunito"/>
                <a:sym typeface="Nunito"/>
              </a:rPr>
              <a:t>of hacking, helps you </a:t>
            </a:r>
            <a:r>
              <a:rPr lang="en-US" sz="2500">
                <a:latin typeface="Nunito"/>
                <a:ea typeface="Nunito"/>
                <a:cs typeface="Nunito"/>
                <a:sym typeface="Nunito"/>
              </a:rPr>
              <a:t>perform</a:t>
            </a:r>
            <a:r>
              <a:rPr lang="en-US" sz="2500">
                <a:latin typeface="Nunito"/>
                <a:ea typeface="Nunito"/>
                <a:cs typeface="Nunito"/>
                <a:sym typeface="Nunito"/>
              </a:rPr>
              <a:t> a particular task while not appearing </a:t>
            </a:r>
            <a:r>
              <a:rPr lang="en-US" sz="2500">
                <a:latin typeface="Nunito"/>
                <a:ea typeface="Nunito"/>
                <a:cs typeface="Nunito"/>
                <a:sym typeface="Nunito"/>
              </a:rPr>
              <a:t>suspicious</a:t>
            </a:r>
            <a:r>
              <a:rPr lang="en-US" sz="2500">
                <a:latin typeface="Nunito"/>
                <a:ea typeface="Nunito"/>
                <a:cs typeface="Nunito"/>
                <a:sym typeface="Nunito"/>
              </a:rPr>
              <a:t> to the Security of the system.</a:t>
            </a:r>
            <a:endParaRPr sz="2500">
              <a:latin typeface="Nunito"/>
              <a:ea typeface="Nunito"/>
              <a:cs typeface="Nunito"/>
              <a:sym typeface="Nunito"/>
            </a:endParaRPr>
          </a:p>
        </p:txBody>
      </p:sp>
      <p:pic>
        <p:nvPicPr>
          <p:cNvPr id="157" name="Google Shape;157;p22"/>
          <p:cNvPicPr preferRelativeResize="0"/>
          <p:nvPr/>
        </p:nvPicPr>
        <p:blipFill>
          <a:blip r:embed="rId3">
            <a:alphaModFix/>
          </a:blip>
          <a:stretch>
            <a:fillRect/>
          </a:stretch>
        </p:blipFill>
        <p:spPr>
          <a:xfrm>
            <a:off x="8949700" y="4009750"/>
            <a:ext cx="3029325" cy="250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838200" y="105100"/>
            <a:ext cx="10515600" cy="1300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solidFill>
                  <a:srgbClr val="FF0000"/>
                </a:solidFill>
                <a:latin typeface="Roboto Mono"/>
                <a:ea typeface="Roboto Mono"/>
                <a:cs typeface="Roboto Mono"/>
                <a:sym typeface="Roboto Mono"/>
              </a:rPr>
              <a:t>Web</a:t>
            </a:r>
            <a:r>
              <a:rPr lang="en-US">
                <a:solidFill>
                  <a:srgbClr val="FF0000"/>
                </a:solidFill>
                <a:latin typeface="Impact"/>
                <a:ea typeface="Impact"/>
                <a:cs typeface="Impact"/>
                <a:sym typeface="Impact"/>
              </a:rPr>
              <a:t> </a:t>
            </a:r>
            <a:endParaRPr>
              <a:solidFill>
                <a:srgbClr val="FF0000"/>
              </a:solidFill>
            </a:endParaRPr>
          </a:p>
        </p:txBody>
      </p:sp>
      <p:sp>
        <p:nvSpPr>
          <p:cNvPr id="163" name="Google Shape;163;p23"/>
          <p:cNvSpPr txBox="1"/>
          <p:nvPr>
            <p:ph idx="1" type="body"/>
          </p:nvPr>
        </p:nvSpPr>
        <p:spPr>
          <a:xfrm>
            <a:off x="480675" y="1159325"/>
            <a:ext cx="10992600" cy="2074500"/>
          </a:xfrm>
          <a:prstGeom prst="rect">
            <a:avLst/>
          </a:prstGeom>
          <a:noFill/>
          <a:ln>
            <a:noFill/>
          </a:ln>
        </p:spPr>
        <p:txBody>
          <a:bodyPr anchorCtr="0" anchor="t" bIns="45700" lIns="91425" spcFirstLastPara="1" rIns="91425" wrap="square" tIns="45700">
            <a:normAutofit/>
          </a:bodyPr>
          <a:lstStyle/>
          <a:p>
            <a:pPr indent="-50800" lvl="0" marL="228600" rtl="0" algn="l">
              <a:spcBef>
                <a:spcPts val="0"/>
              </a:spcBef>
              <a:spcAft>
                <a:spcPts val="0"/>
              </a:spcAft>
              <a:buClr>
                <a:schemeClr val="dk1"/>
              </a:buClr>
              <a:buSzPts val="2800"/>
              <a:buFont typeface="Arial"/>
              <a:buNone/>
            </a:pPr>
            <a:r>
              <a:rPr lang="en-US" sz="2500">
                <a:solidFill>
                  <a:srgbClr val="FFFFFF"/>
                </a:solidFill>
                <a:latin typeface="Nunito"/>
                <a:ea typeface="Nunito"/>
                <a:cs typeface="Nunito"/>
                <a:sym typeface="Nunito"/>
              </a:rPr>
              <a:t> First of all web is a category of cyber security which deals with security of web application (Web application are nothing but website google,facebook,shopping sites, bank sites all comes in web). These vulnerabilities may exist in login form, search bar in various sites, user profile sections, photo/upload options, etc.  </a:t>
            </a:r>
            <a:r>
              <a:rPr lang="en-US" sz="2500">
                <a:solidFill>
                  <a:srgbClr val="FFFFFF"/>
                </a:solidFill>
              </a:rPr>
              <a:t>   </a:t>
            </a:r>
            <a:r>
              <a:rPr lang="en-US">
                <a:solidFill>
                  <a:srgbClr val="FFFFFF"/>
                </a:solidFill>
              </a:rPr>
              <a:t>           </a:t>
            </a:r>
            <a:endParaRPr>
              <a:solidFill>
                <a:srgbClr val="FFFFFF"/>
              </a:solidFill>
            </a:endParaRPr>
          </a:p>
        </p:txBody>
      </p:sp>
      <p:pic>
        <p:nvPicPr>
          <p:cNvPr id="164" name="Google Shape;164;p23"/>
          <p:cNvPicPr preferRelativeResize="0"/>
          <p:nvPr/>
        </p:nvPicPr>
        <p:blipFill>
          <a:blip r:embed="rId3">
            <a:alphaModFix/>
          </a:blip>
          <a:stretch>
            <a:fillRect/>
          </a:stretch>
        </p:blipFill>
        <p:spPr>
          <a:xfrm>
            <a:off x="838200" y="3729263"/>
            <a:ext cx="4905299" cy="637125"/>
          </a:xfrm>
          <a:prstGeom prst="rect">
            <a:avLst/>
          </a:prstGeom>
          <a:noFill/>
          <a:ln>
            <a:noFill/>
          </a:ln>
        </p:spPr>
      </p:pic>
      <p:pic>
        <p:nvPicPr>
          <p:cNvPr id="165" name="Google Shape;165;p23"/>
          <p:cNvPicPr preferRelativeResize="0"/>
          <p:nvPr/>
        </p:nvPicPr>
        <p:blipFill rotWithShape="1">
          <a:blip r:embed="rId4">
            <a:alphaModFix/>
          </a:blip>
          <a:srcRect b="15709" l="-1569" r="1569" t="-15710"/>
          <a:stretch/>
        </p:blipFill>
        <p:spPr>
          <a:xfrm>
            <a:off x="7606875" y="3573238"/>
            <a:ext cx="3113300" cy="779825"/>
          </a:xfrm>
          <a:prstGeom prst="rect">
            <a:avLst/>
          </a:prstGeom>
          <a:noFill/>
          <a:ln>
            <a:noFill/>
          </a:ln>
        </p:spPr>
      </p:pic>
      <p:sp>
        <p:nvSpPr>
          <p:cNvPr id="166" name="Google Shape;166;p23"/>
          <p:cNvSpPr txBox="1"/>
          <p:nvPr/>
        </p:nvSpPr>
        <p:spPr>
          <a:xfrm>
            <a:off x="838200" y="4800325"/>
            <a:ext cx="49053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rgbClr val="FFFFFF"/>
                </a:solidFill>
                <a:latin typeface="Nunito"/>
                <a:ea typeface="Nunito"/>
                <a:cs typeface="Nunito"/>
                <a:sym typeface="Nunito"/>
              </a:rPr>
              <a:t>Ig everyone is familiar with this search bar.</a:t>
            </a:r>
            <a:endParaRPr sz="1800">
              <a:solidFill>
                <a:srgbClr val="FFFFFF"/>
              </a:solidFill>
              <a:latin typeface="Nunito"/>
              <a:ea typeface="Nunito"/>
              <a:cs typeface="Nunito"/>
              <a:sym typeface="Nunito"/>
            </a:endParaRPr>
          </a:p>
          <a:p>
            <a:pPr indent="0" lvl="0" marL="0" rtl="0" algn="l">
              <a:spcBef>
                <a:spcPts val="0"/>
              </a:spcBef>
              <a:spcAft>
                <a:spcPts val="0"/>
              </a:spcAft>
              <a:buNone/>
            </a:pPr>
            <a:r>
              <a:rPr lang="en-US" sz="1800">
                <a:solidFill>
                  <a:srgbClr val="FFFFFF"/>
                </a:solidFill>
                <a:latin typeface="Nunito"/>
                <a:ea typeface="Nunito"/>
                <a:cs typeface="Nunito"/>
                <a:sym typeface="Nunito"/>
              </a:rPr>
              <a:t>There existed an XSS vulnerability as a result google paid $1000 for person who found this bug.</a:t>
            </a:r>
            <a:endParaRPr sz="1800">
              <a:solidFill>
                <a:srgbClr val="FFFFF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a:solidFill>
                <a:srgbClr val="4A86E8"/>
              </a:solidFill>
              <a:latin typeface="Calibri"/>
              <a:ea typeface="Calibri"/>
              <a:cs typeface="Calibri"/>
              <a:sym typeface="Calibri"/>
            </a:endParaRPr>
          </a:p>
        </p:txBody>
      </p:sp>
      <p:sp>
        <p:nvSpPr>
          <p:cNvPr id="167" name="Google Shape;167;p23"/>
          <p:cNvSpPr txBox="1"/>
          <p:nvPr/>
        </p:nvSpPr>
        <p:spPr>
          <a:xfrm>
            <a:off x="7286650" y="4692500"/>
            <a:ext cx="4567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latin typeface="Nunito"/>
                <a:ea typeface="Nunito"/>
                <a:cs typeface="Nunito"/>
                <a:sym typeface="Nunito"/>
              </a:rPr>
              <a:t>Next Big software Giant , there existe vulnerability  in authentication mechanism, this bug gave ability to fully controller more 1 billion users of it. Team who found was awarded with $15,000 bounty</a:t>
            </a:r>
            <a:endParaRPr sz="1800">
              <a:solidFill>
                <a:srgbClr val="FFFFF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nvSpPr>
        <p:spPr>
          <a:xfrm>
            <a:off x="2420475" y="750350"/>
            <a:ext cx="47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100">
                <a:solidFill>
                  <a:srgbClr val="FFFFFF"/>
                </a:solidFill>
                <a:latin typeface="Nunito"/>
                <a:ea typeface="Nunito"/>
                <a:cs typeface="Nunito"/>
                <a:sym typeface="Nunito"/>
              </a:rPr>
              <a:t>SCAM</a:t>
            </a:r>
            <a:endParaRPr>
              <a:solidFill>
                <a:srgbClr val="FFFFFF"/>
              </a:solidFill>
              <a:latin typeface="Nunito"/>
              <a:ea typeface="Nunito"/>
              <a:cs typeface="Nunito"/>
              <a:sym typeface="Nunito"/>
            </a:endParaRPr>
          </a:p>
        </p:txBody>
      </p:sp>
      <p:sp>
        <p:nvSpPr>
          <p:cNvPr id="173" name="Google Shape;173;p24"/>
          <p:cNvSpPr txBox="1"/>
          <p:nvPr/>
        </p:nvSpPr>
        <p:spPr>
          <a:xfrm>
            <a:off x="6054675" y="685800"/>
            <a:ext cx="5502600" cy="785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US" sz="2100">
                <a:solidFill>
                  <a:srgbClr val="FFFFFF"/>
                </a:solidFill>
                <a:latin typeface="Nunito"/>
                <a:ea typeface="Nunito"/>
                <a:cs typeface="Nunito"/>
                <a:sym typeface="Nunito"/>
              </a:rPr>
              <a:t>What Ethical Hackers do in web security</a:t>
            </a:r>
            <a:endParaRPr sz="2100">
              <a:solidFill>
                <a:srgbClr val="FFFFFF"/>
              </a:solidFill>
              <a:latin typeface="Nunito"/>
              <a:ea typeface="Nunito"/>
              <a:cs typeface="Nunito"/>
              <a:sym typeface="Nunito"/>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p:txBody>
      </p:sp>
      <p:pic>
        <p:nvPicPr>
          <p:cNvPr id="174" name="Google Shape;174;p24"/>
          <p:cNvPicPr preferRelativeResize="0"/>
          <p:nvPr/>
        </p:nvPicPr>
        <p:blipFill>
          <a:blip r:embed="rId3">
            <a:alphaModFix/>
          </a:blip>
          <a:stretch>
            <a:fillRect/>
          </a:stretch>
        </p:blipFill>
        <p:spPr>
          <a:xfrm>
            <a:off x="355150" y="1497675"/>
            <a:ext cx="5631474" cy="5125275"/>
          </a:xfrm>
          <a:prstGeom prst="rect">
            <a:avLst/>
          </a:prstGeom>
          <a:noFill/>
          <a:ln>
            <a:noFill/>
          </a:ln>
        </p:spPr>
      </p:pic>
      <p:pic>
        <p:nvPicPr>
          <p:cNvPr id="175" name="Google Shape;175;p24"/>
          <p:cNvPicPr preferRelativeResize="0"/>
          <p:nvPr/>
        </p:nvPicPr>
        <p:blipFill>
          <a:blip r:embed="rId4">
            <a:alphaModFix/>
          </a:blip>
          <a:stretch>
            <a:fillRect/>
          </a:stretch>
        </p:blipFill>
        <p:spPr>
          <a:xfrm>
            <a:off x="6517850" y="1470901"/>
            <a:ext cx="5363949" cy="512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838200" y="365125"/>
            <a:ext cx="10515600" cy="1138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rgbClr val="FF0000"/>
                </a:solidFill>
                <a:latin typeface="Roboto Mono"/>
                <a:ea typeface="Roboto Mono"/>
                <a:cs typeface="Roboto Mono"/>
                <a:sym typeface="Roboto Mono"/>
              </a:rPr>
              <a:t>Cryptography</a:t>
            </a:r>
            <a:endParaRPr>
              <a:solidFill>
                <a:srgbClr val="FF0000"/>
              </a:solidFill>
              <a:latin typeface="Roboto Mono"/>
              <a:ea typeface="Roboto Mono"/>
              <a:cs typeface="Roboto Mono"/>
              <a:sym typeface="Roboto Mono"/>
            </a:endParaRPr>
          </a:p>
        </p:txBody>
      </p:sp>
      <p:sp>
        <p:nvSpPr>
          <p:cNvPr id="181" name="Google Shape;181;p25"/>
          <p:cNvSpPr txBox="1"/>
          <p:nvPr>
            <p:ph idx="1" type="body"/>
          </p:nvPr>
        </p:nvSpPr>
        <p:spPr>
          <a:xfrm>
            <a:off x="459125" y="1563850"/>
            <a:ext cx="11463600" cy="2137800"/>
          </a:xfrm>
          <a:prstGeom prst="rect">
            <a:avLst/>
          </a:prstGeom>
          <a:noFill/>
          <a:ln>
            <a:noFill/>
          </a:ln>
        </p:spPr>
        <p:txBody>
          <a:bodyPr anchorCtr="0" anchor="t" bIns="45700" lIns="91425" spcFirstLastPara="1" rIns="91425" wrap="square" tIns="45700">
            <a:normAutofit lnSpcReduction="20000"/>
          </a:bodyPr>
          <a:lstStyle/>
          <a:p>
            <a:pPr indent="-323850" lvl="0" marL="457200" rtl="0" algn="l">
              <a:lnSpc>
                <a:spcPct val="90000"/>
              </a:lnSpc>
              <a:spcBef>
                <a:spcPts val="0"/>
              </a:spcBef>
              <a:spcAft>
                <a:spcPts val="0"/>
              </a:spcAft>
              <a:buSzPts val="1500"/>
              <a:buFont typeface="Nunito"/>
              <a:buChar char="•"/>
            </a:pPr>
            <a:r>
              <a:rPr lang="en-US" sz="2500">
                <a:latin typeface="Nunito"/>
                <a:ea typeface="Nunito"/>
                <a:cs typeface="Nunito"/>
                <a:sym typeface="Nunito"/>
              </a:rPr>
              <a:t>Cryptography is a technique which converts a plain text into unintelligible text such that no unauthorized person can understand it.</a:t>
            </a:r>
            <a:endParaRPr sz="2500">
              <a:latin typeface="Nunito"/>
              <a:ea typeface="Nunito"/>
              <a:cs typeface="Nunito"/>
              <a:sym typeface="Nunito"/>
            </a:endParaRPr>
          </a:p>
          <a:p>
            <a:pPr indent="0" lvl="0" marL="457200" rtl="0" algn="l">
              <a:lnSpc>
                <a:spcPct val="90000"/>
              </a:lnSpc>
              <a:spcBef>
                <a:spcPts val="0"/>
              </a:spcBef>
              <a:spcAft>
                <a:spcPts val="0"/>
              </a:spcAft>
              <a:buNone/>
            </a:pPr>
            <a:r>
              <a:t/>
            </a:r>
            <a:endParaRPr sz="2500">
              <a:latin typeface="Nunito"/>
              <a:ea typeface="Nunito"/>
              <a:cs typeface="Nunito"/>
              <a:sym typeface="Nunito"/>
            </a:endParaRPr>
          </a:p>
          <a:p>
            <a:pPr indent="-323850" lvl="0" marL="457200" rtl="0" algn="l">
              <a:lnSpc>
                <a:spcPct val="90000"/>
              </a:lnSpc>
              <a:spcBef>
                <a:spcPts val="0"/>
              </a:spcBef>
              <a:spcAft>
                <a:spcPts val="0"/>
              </a:spcAft>
              <a:buSzPts val="1500"/>
              <a:buFont typeface="Nunito"/>
              <a:buChar char="•"/>
            </a:pPr>
            <a:r>
              <a:rPr lang="en-US" sz="2500">
                <a:latin typeface="Nunito"/>
                <a:ea typeface="Nunito"/>
                <a:cs typeface="Nunito"/>
                <a:sym typeface="Nunito"/>
              </a:rPr>
              <a:t>Job of ethical hacker is to make sure that the algorithm or how we are encrypting the data is not easily breakable with any computational power of our computers.</a:t>
            </a:r>
            <a:endParaRPr sz="2500">
              <a:latin typeface="Nunito"/>
              <a:ea typeface="Nunito"/>
              <a:cs typeface="Nunito"/>
              <a:sym typeface="Nunito"/>
            </a:endParaRPr>
          </a:p>
          <a:p>
            <a:pPr indent="0" lvl="0" marL="457200" rtl="0" algn="l">
              <a:lnSpc>
                <a:spcPct val="90000"/>
              </a:lnSpc>
              <a:spcBef>
                <a:spcPts val="0"/>
              </a:spcBef>
              <a:spcAft>
                <a:spcPts val="0"/>
              </a:spcAft>
              <a:buNone/>
            </a:pPr>
            <a:r>
              <a:t/>
            </a:r>
            <a:endParaRPr/>
          </a:p>
        </p:txBody>
      </p:sp>
      <p:sp>
        <p:nvSpPr>
          <p:cNvPr id="182" name="Google Shape;182;p25"/>
          <p:cNvSpPr txBox="1"/>
          <p:nvPr/>
        </p:nvSpPr>
        <p:spPr>
          <a:xfrm>
            <a:off x="1039950" y="3710075"/>
            <a:ext cx="2852700" cy="5541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n-US" sz="2400">
                <a:solidFill>
                  <a:srgbClr val="FF0000"/>
                </a:solidFill>
                <a:highlight>
                  <a:srgbClr val="131417"/>
                </a:highlight>
                <a:latin typeface="Roboto Mono"/>
                <a:ea typeface="Roboto Mono"/>
                <a:cs typeface="Roboto Mono"/>
                <a:sym typeface="Roboto Mono"/>
              </a:rPr>
              <a:t>Caesar Cipher</a:t>
            </a:r>
            <a:endParaRPr>
              <a:solidFill>
                <a:srgbClr val="FF0000"/>
              </a:solidFill>
              <a:latin typeface="Roboto Mono"/>
              <a:ea typeface="Roboto Mono"/>
              <a:cs typeface="Roboto Mono"/>
              <a:sym typeface="Roboto Mono"/>
            </a:endParaRPr>
          </a:p>
        </p:txBody>
      </p:sp>
      <p:pic>
        <p:nvPicPr>
          <p:cNvPr id="183" name="Google Shape;183;p25"/>
          <p:cNvPicPr preferRelativeResize="0"/>
          <p:nvPr/>
        </p:nvPicPr>
        <p:blipFill>
          <a:blip r:embed="rId3">
            <a:alphaModFix/>
          </a:blip>
          <a:stretch>
            <a:fillRect/>
          </a:stretch>
        </p:blipFill>
        <p:spPr>
          <a:xfrm>
            <a:off x="1039950" y="4804448"/>
            <a:ext cx="4392875" cy="1088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6"/>
          <p:cNvPicPr preferRelativeResize="0"/>
          <p:nvPr/>
        </p:nvPicPr>
        <p:blipFill>
          <a:blip r:embed="rId3">
            <a:alphaModFix/>
          </a:blip>
          <a:stretch>
            <a:fillRect/>
          </a:stretch>
        </p:blipFill>
        <p:spPr>
          <a:xfrm>
            <a:off x="961575" y="2312873"/>
            <a:ext cx="4849375" cy="3407402"/>
          </a:xfrm>
          <a:prstGeom prst="rect">
            <a:avLst/>
          </a:prstGeom>
          <a:noFill/>
          <a:ln>
            <a:noFill/>
          </a:ln>
        </p:spPr>
      </p:pic>
      <p:pic>
        <p:nvPicPr>
          <p:cNvPr id="189" name="Google Shape;189;p26"/>
          <p:cNvPicPr preferRelativeResize="0"/>
          <p:nvPr/>
        </p:nvPicPr>
        <p:blipFill>
          <a:blip r:embed="rId4">
            <a:alphaModFix/>
          </a:blip>
          <a:stretch>
            <a:fillRect/>
          </a:stretch>
        </p:blipFill>
        <p:spPr>
          <a:xfrm>
            <a:off x="7292475" y="2327798"/>
            <a:ext cx="4043150" cy="877500"/>
          </a:xfrm>
          <a:prstGeom prst="rect">
            <a:avLst/>
          </a:prstGeom>
          <a:noFill/>
          <a:ln>
            <a:noFill/>
          </a:ln>
        </p:spPr>
      </p:pic>
      <p:pic>
        <p:nvPicPr>
          <p:cNvPr id="190" name="Google Shape;190;p26"/>
          <p:cNvPicPr preferRelativeResize="0"/>
          <p:nvPr/>
        </p:nvPicPr>
        <p:blipFill>
          <a:blip r:embed="rId5">
            <a:alphaModFix/>
          </a:blip>
          <a:stretch>
            <a:fillRect/>
          </a:stretch>
        </p:blipFill>
        <p:spPr>
          <a:xfrm>
            <a:off x="7292475" y="3429000"/>
            <a:ext cx="4043150" cy="2271736"/>
          </a:xfrm>
          <a:prstGeom prst="rect">
            <a:avLst/>
          </a:prstGeom>
          <a:noFill/>
          <a:ln>
            <a:noFill/>
          </a:ln>
        </p:spPr>
      </p:pic>
      <p:sp>
        <p:nvSpPr>
          <p:cNvPr id="191" name="Google Shape;191;p26"/>
          <p:cNvSpPr txBox="1"/>
          <p:nvPr/>
        </p:nvSpPr>
        <p:spPr>
          <a:xfrm>
            <a:off x="833100" y="674550"/>
            <a:ext cx="10525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rgbClr val="FF0000"/>
                </a:solidFill>
                <a:latin typeface="Roboto Mono"/>
                <a:ea typeface="Roboto Mono"/>
                <a:cs typeface="Roboto Mono"/>
                <a:sym typeface="Roboto Mono"/>
              </a:rPr>
              <a:t>Real Life Examples</a:t>
            </a:r>
            <a:endParaRPr sz="4400">
              <a:solidFill>
                <a:srgbClr val="FF0000"/>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6096000" y="913363"/>
            <a:ext cx="5473375" cy="5031275"/>
          </a:xfrm>
          <a:prstGeom prst="rect">
            <a:avLst/>
          </a:prstGeom>
          <a:noFill/>
          <a:ln>
            <a:noFill/>
          </a:ln>
        </p:spPr>
      </p:pic>
      <p:pic>
        <p:nvPicPr>
          <p:cNvPr id="197" name="Google Shape;197;p27"/>
          <p:cNvPicPr preferRelativeResize="0"/>
          <p:nvPr/>
        </p:nvPicPr>
        <p:blipFill>
          <a:blip r:embed="rId4">
            <a:alphaModFix/>
          </a:blip>
          <a:stretch>
            <a:fillRect/>
          </a:stretch>
        </p:blipFill>
        <p:spPr>
          <a:xfrm>
            <a:off x="523900" y="913375"/>
            <a:ext cx="5031275" cy="503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1008900" y="385200"/>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Calibri"/>
              <a:buNone/>
            </a:pPr>
            <a:r>
              <a:rPr lang="en-US">
                <a:solidFill>
                  <a:srgbClr val="FF0000"/>
                </a:solidFill>
                <a:latin typeface="Roboto Mono"/>
                <a:ea typeface="Roboto Mono"/>
                <a:cs typeface="Roboto Mono"/>
                <a:sym typeface="Roboto Mono"/>
              </a:rPr>
              <a:t>Reverse Engineering and </a:t>
            </a:r>
            <a:endParaRPr>
              <a:solidFill>
                <a:srgbClr val="FF0000"/>
              </a:solidFill>
              <a:latin typeface="Roboto Mono"/>
              <a:ea typeface="Roboto Mono"/>
              <a:cs typeface="Roboto Mono"/>
              <a:sym typeface="Roboto Mono"/>
            </a:endParaRPr>
          </a:p>
          <a:p>
            <a:pPr indent="0" lvl="0" marL="0" rtl="0" algn="l">
              <a:spcBef>
                <a:spcPts val="0"/>
              </a:spcBef>
              <a:spcAft>
                <a:spcPts val="0"/>
              </a:spcAft>
              <a:buClr>
                <a:schemeClr val="lt1"/>
              </a:buClr>
              <a:buSzPts val="4400"/>
              <a:buFont typeface="Calibri"/>
              <a:buNone/>
            </a:pPr>
            <a:r>
              <a:rPr lang="en-US">
                <a:solidFill>
                  <a:srgbClr val="FF0000"/>
                </a:solidFill>
                <a:latin typeface="Roboto Mono"/>
                <a:ea typeface="Roboto Mono"/>
                <a:cs typeface="Roboto Mono"/>
                <a:sym typeface="Roboto Mono"/>
              </a:rPr>
              <a:t>Binary Exploitation</a:t>
            </a:r>
            <a:endParaRPr>
              <a:latin typeface="Roboto Mono"/>
              <a:ea typeface="Roboto Mono"/>
              <a:cs typeface="Roboto Mono"/>
              <a:sym typeface="Roboto Mono"/>
            </a:endParaRPr>
          </a:p>
        </p:txBody>
      </p:sp>
      <p:sp>
        <p:nvSpPr>
          <p:cNvPr id="203" name="Google Shape;203;p28"/>
          <p:cNvSpPr txBox="1"/>
          <p:nvPr>
            <p:ph idx="1" type="body"/>
          </p:nvPr>
        </p:nvSpPr>
        <p:spPr>
          <a:xfrm>
            <a:off x="838200" y="2126875"/>
            <a:ext cx="10515600" cy="4351200"/>
          </a:xfrm>
          <a:prstGeom prst="rect">
            <a:avLst/>
          </a:prstGeom>
          <a:noFill/>
          <a:ln>
            <a:noFill/>
          </a:ln>
        </p:spPr>
        <p:txBody>
          <a:bodyPr anchorCtr="0" anchor="t" bIns="45700" lIns="91425" spcFirstLastPara="1" rIns="91425" wrap="square" tIns="45700">
            <a:normAutofit/>
          </a:bodyPr>
          <a:lstStyle/>
          <a:p>
            <a:pPr indent="0" lvl="0" marL="177800" rtl="0" algn="just">
              <a:lnSpc>
                <a:spcPct val="90000"/>
              </a:lnSpc>
              <a:spcBef>
                <a:spcPts val="0"/>
              </a:spcBef>
              <a:spcAft>
                <a:spcPts val="0"/>
              </a:spcAft>
              <a:buClr>
                <a:schemeClr val="lt1"/>
              </a:buClr>
              <a:buSzPts val="2800"/>
              <a:buNone/>
            </a:pPr>
            <a:r>
              <a:rPr lang="en-US" sz="2500">
                <a:latin typeface="Nunito"/>
                <a:ea typeface="Nunito"/>
                <a:cs typeface="Nunito"/>
                <a:sym typeface="Nunito"/>
              </a:rPr>
              <a:t>Reverse engineering (or reversing) involves taking an executable and figuring out the underlying algorithm/software behind it. </a:t>
            </a:r>
            <a:r>
              <a:rPr lang="en-US" sz="2500">
                <a:latin typeface="Nunito"/>
                <a:ea typeface="Nunito"/>
                <a:cs typeface="Nunito"/>
                <a:sym typeface="Nunito"/>
              </a:rPr>
              <a:t>Useful for finding the purpose of suspicious executables, recovering lost documentation etc.</a:t>
            </a:r>
            <a:endParaRPr sz="2500">
              <a:latin typeface="Nunito"/>
              <a:ea typeface="Nunito"/>
              <a:cs typeface="Nunito"/>
              <a:sym typeface="Nunito"/>
            </a:endParaRPr>
          </a:p>
          <a:p>
            <a:pPr indent="0" lvl="0" marL="0" rtl="0" algn="just">
              <a:lnSpc>
                <a:spcPct val="90000"/>
              </a:lnSpc>
              <a:spcBef>
                <a:spcPts val="0"/>
              </a:spcBef>
              <a:spcAft>
                <a:spcPts val="0"/>
              </a:spcAft>
              <a:buClr>
                <a:schemeClr val="lt1"/>
              </a:buClr>
              <a:buSzPts val="2800"/>
              <a:buNone/>
            </a:pPr>
            <a:r>
              <a:t/>
            </a:r>
            <a:endParaRPr sz="2500">
              <a:latin typeface="Nunito"/>
              <a:ea typeface="Nunito"/>
              <a:cs typeface="Nunito"/>
              <a:sym typeface="Nunito"/>
            </a:endParaRPr>
          </a:p>
          <a:p>
            <a:pPr indent="0" lvl="0" marL="177800" rtl="0" algn="just">
              <a:lnSpc>
                <a:spcPct val="90000"/>
              </a:lnSpc>
              <a:spcBef>
                <a:spcPts val="0"/>
              </a:spcBef>
              <a:spcAft>
                <a:spcPts val="0"/>
              </a:spcAft>
              <a:buClr>
                <a:schemeClr val="lt1"/>
              </a:buClr>
              <a:buSzPts val="2800"/>
              <a:buNone/>
            </a:pPr>
            <a:r>
              <a:rPr lang="en-US" sz="2500">
                <a:latin typeface="Nunito"/>
                <a:ea typeface="Nunito"/>
                <a:cs typeface="Nunito"/>
                <a:sym typeface="Nunito"/>
              </a:rPr>
              <a:t>Binary exploitation (or pwning) works on the principle of turning a weakness into an advantage. It involves finding a vulnerability in the program and exploiting it to gain control of a shell or modifying the program’s functions.</a:t>
            </a:r>
            <a:endParaRPr sz="2500">
              <a:latin typeface="Nunito"/>
              <a:ea typeface="Nunito"/>
              <a:cs typeface="Nunito"/>
              <a:sym typeface="Nunito"/>
            </a:endParaRPr>
          </a:p>
          <a:p>
            <a:pPr indent="0" lvl="0" marL="0" rtl="0" algn="just">
              <a:lnSpc>
                <a:spcPct val="90000"/>
              </a:lnSpc>
              <a:spcBef>
                <a:spcPts val="0"/>
              </a:spcBef>
              <a:spcAft>
                <a:spcPts val="0"/>
              </a:spcAft>
              <a:buClr>
                <a:schemeClr val="lt1"/>
              </a:buClr>
              <a:buSzPts val="2800"/>
              <a:buNone/>
            </a:pPr>
            <a:r>
              <a:t/>
            </a:r>
            <a:endParaRPr>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idx="1" type="body"/>
          </p:nvPr>
        </p:nvSpPr>
        <p:spPr>
          <a:xfrm>
            <a:off x="8113125" y="711075"/>
            <a:ext cx="3833100" cy="774900"/>
          </a:xfrm>
          <a:prstGeom prst="rect">
            <a:avLst/>
          </a:prstGeom>
        </p:spPr>
        <p:txBody>
          <a:bodyPr anchorCtr="0" anchor="t" bIns="45700" lIns="91425" spcFirstLastPara="1" rIns="91425" wrap="square" tIns="45700">
            <a:normAutofit/>
          </a:bodyPr>
          <a:lstStyle/>
          <a:p>
            <a:pPr indent="0" lvl="0" marL="0" rtl="0" algn="r">
              <a:spcBef>
                <a:spcPts val="1000"/>
              </a:spcBef>
              <a:spcAft>
                <a:spcPts val="0"/>
              </a:spcAft>
              <a:buNone/>
            </a:pPr>
            <a:r>
              <a:rPr lang="en-US">
                <a:latin typeface="Nunito"/>
                <a:ea typeface="Nunito"/>
                <a:cs typeface="Nunito"/>
                <a:sym typeface="Nunito"/>
              </a:rPr>
              <a:t>A basic program</a:t>
            </a:r>
            <a:endParaRPr>
              <a:latin typeface="Nunito"/>
              <a:ea typeface="Nunito"/>
              <a:cs typeface="Nunito"/>
              <a:sym typeface="Nunito"/>
            </a:endParaRPr>
          </a:p>
        </p:txBody>
      </p:sp>
      <p:pic>
        <p:nvPicPr>
          <p:cNvPr id="209" name="Google Shape;209;p29"/>
          <p:cNvPicPr preferRelativeResize="0"/>
          <p:nvPr/>
        </p:nvPicPr>
        <p:blipFill>
          <a:blip r:embed="rId3">
            <a:alphaModFix/>
          </a:blip>
          <a:stretch>
            <a:fillRect/>
          </a:stretch>
        </p:blipFill>
        <p:spPr>
          <a:xfrm>
            <a:off x="838188" y="2720475"/>
            <a:ext cx="6467475" cy="1762125"/>
          </a:xfrm>
          <a:prstGeom prst="rect">
            <a:avLst/>
          </a:prstGeom>
          <a:noFill/>
          <a:ln>
            <a:noFill/>
          </a:ln>
        </p:spPr>
      </p:pic>
      <p:pic>
        <p:nvPicPr>
          <p:cNvPr id="210" name="Google Shape;210;p29"/>
          <p:cNvPicPr preferRelativeResize="0"/>
          <p:nvPr/>
        </p:nvPicPr>
        <p:blipFill>
          <a:blip r:embed="rId4">
            <a:alphaModFix/>
          </a:blip>
          <a:stretch>
            <a:fillRect/>
          </a:stretch>
        </p:blipFill>
        <p:spPr>
          <a:xfrm>
            <a:off x="838200" y="506075"/>
            <a:ext cx="3162300" cy="1619250"/>
          </a:xfrm>
          <a:prstGeom prst="rect">
            <a:avLst/>
          </a:prstGeom>
          <a:noFill/>
          <a:ln>
            <a:noFill/>
          </a:ln>
        </p:spPr>
      </p:pic>
      <p:sp>
        <p:nvSpPr>
          <p:cNvPr id="211" name="Google Shape;211;p29"/>
          <p:cNvSpPr txBox="1"/>
          <p:nvPr>
            <p:ph idx="1" type="body"/>
          </p:nvPr>
        </p:nvSpPr>
        <p:spPr>
          <a:xfrm>
            <a:off x="8113125" y="2941963"/>
            <a:ext cx="3833100" cy="774900"/>
          </a:xfrm>
          <a:prstGeom prst="rect">
            <a:avLst/>
          </a:prstGeom>
        </p:spPr>
        <p:txBody>
          <a:bodyPr anchorCtr="0" anchor="t" bIns="45700" lIns="91425" spcFirstLastPara="1" rIns="91425" wrap="square" tIns="45700">
            <a:normAutofit/>
          </a:bodyPr>
          <a:lstStyle/>
          <a:p>
            <a:pPr indent="0" lvl="0" marL="0" rtl="0" algn="r">
              <a:spcBef>
                <a:spcPts val="1000"/>
              </a:spcBef>
              <a:spcAft>
                <a:spcPts val="0"/>
              </a:spcAft>
              <a:buNone/>
            </a:pPr>
            <a:r>
              <a:rPr lang="en-US">
                <a:latin typeface="Nunito"/>
                <a:ea typeface="Nunito"/>
                <a:cs typeface="Nunito"/>
                <a:sym typeface="Nunito"/>
              </a:rPr>
              <a:t>Disassembled</a:t>
            </a:r>
            <a:r>
              <a:rPr lang="en-US">
                <a:latin typeface="Nunito"/>
                <a:ea typeface="Nunito"/>
                <a:cs typeface="Nunito"/>
                <a:sym typeface="Nunito"/>
              </a:rPr>
              <a:t> exe</a:t>
            </a:r>
            <a:endParaRPr>
              <a:latin typeface="Nunito"/>
              <a:ea typeface="Nunito"/>
              <a:cs typeface="Nunito"/>
              <a:sym typeface="Nunito"/>
            </a:endParaRPr>
          </a:p>
        </p:txBody>
      </p:sp>
      <p:sp>
        <p:nvSpPr>
          <p:cNvPr id="212" name="Google Shape;212;p29"/>
          <p:cNvSpPr txBox="1"/>
          <p:nvPr>
            <p:ph idx="1" type="body"/>
          </p:nvPr>
        </p:nvSpPr>
        <p:spPr>
          <a:xfrm>
            <a:off x="8169925" y="5252300"/>
            <a:ext cx="3833100" cy="774900"/>
          </a:xfrm>
          <a:prstGeom prst="rect">
            <a:avLst/>
          </a:prstGeom>
        </p:spPr>
        <p:txBody>
          <a:bodyPr anchorCtr="0" anchor="t" bIns="45700" lIns="91425" spcFirstLastPara="1" rIns="91425" wrap="square" tIns="45700">
            <a:normAutofit/>
          </a:bodyPr>
          <a:lstStyle/>
          <a:p>
            <a:pPr indent="0" lvl="0" marL="0" rtl="0" algn="r">
              <a:spcBef>
                <a:spcPts val="1000"/>
              </a:spcBef>
              <a:spcAft>
                <a:spcPts val="0"/>
              </a:spcAft>
              <a:buNone/>
            </a:pPr>
            <a:r>
              <a:rPr lang="en-US">
                <a:latin typeface="Nunito"/>
                <a:ea typeface="Nunito"/>
                <a:cs typeface="Nunito"/>
                <a:sym typeface="Nunito"/>
              </a:rPr>
              <a:t>Decompiled</a:t>
            </a:r>
            <a:r>
              <a:rPr lang="en-US">
                <a:latin typeface="Nunito"/>
                <a:ea typeface="Nunito"/>
                <a:cs typeface="Nunito"/>
                <a:sym typeface="Nunito"/>
              </a:rPr>
              <a:t> exe</a:t>
            </a:r>
            <a:endParaRPr>
              <a:latin typeface="Nunito"/>
              <a:ea typeface="Nunito"/>
              <a:cs typeface="Nunito"/>
              <a:sym typeface="Nunito"/>
            </a:endParaRPr>
          </a:p>
        </p:txBody>
      </p:sp>
      <p:pic>
        <p:nvPicPr>
          <p:cNvPr id="213" name="Google Shape;213;p29"/>
          <p:cNvPicPr preferRelativeResize="0"/>
          <p:nvPr/>
        </p:nvPicPr>
        <p:blipFill>
          <a:blip r:embed="rId5">
            <a:alphaModFix/>
          </a:blip>
          <a:stretch>
            <a:fillRect/>
          </a:stretch>
        </p:blipFill>
        <p:spPr>
          <a:xfrm>
            <a:off x="838188" y="5077763"/>
            <a:ext cx="6381750" cy="1123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Calibri"/>
              <a:buNone/>
            </a:pPr>
            <a:r>
              <a:rPr lang="en-US">
                <a:solidFill>
                  <a:srgbClr val="FF0000"/>
                </a:solidFill>
                <a:latin typeface="Roboto Mono"/>
                <a:ea typeface="Roboto Mono"/>
                <a:cs typeface="Roboto Mono"/>
                <a:sym typeface="Roboto Mono"/>
              </a:rPr>
              <a:t>Forensics</a:t>
            </a:r>
            <a:endParaRPr/>
          </a:p>
        </p:txBody>
      </p:sp>
      <p:sp>
        <p:nvSpPr>
          <p:cNvPr id="219" name="Google Shape;219;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23850" lvl="0" marL="457200" rtl="0" algn="l">
              <a:lnSpc>
                <a:spcPct val="90000"/>
              </a:lnSpc>
              <a:spcBef>
                <a:spcPts val="0"/>
              </a:spcBef>
              <a:spcAft>
                <a:spcPts val="0"/>
              </a:spcAft>
              <a:buSzPts val="1500"/>
              <a:buFont typeface="Nunito"/>
              <a:buChar char="•"/>
            </a:pPr>
            <a:r>
              <a:rPr lang="en-US" sz="2500">
                <a:latin typeface="Nunito"/>
                <a:ea typeface="Nunito"/>
                <a:cs typeface="Nunito"/>
                <a:sym typeface="Nunito"/>
              </a:rPr>
              <a:t>A </a:t>
            </a:r>
            <a:r>
              <a:rPr lang="en-US" sz="2500">
                <a:latin typeface="Nunito"/>
                <a:ea typeface="Nunito"/>
                <a:cs typeface="Nunito"/>
                <a:sym typeface="Nunito"/>
              </a:rPr>
              <a:t>field</a:t>
            </a:r>
            <a:r>
              <a:rPr lang="en-US" sz="2500">
                <a:latin typeface="Nunito"/>
                <a:ea typeface="Nunito"/>
                <a:cs typeface="Nunito"/>
                <a:sym typeface="Nunito"/>
              </a:rPr>
              <a:t> which resembles the working style of Sherlock Holmes. You actually have to dig into things using various tools.</a:t>
            </a:r>
            <a:endParaRPr sz="2500">
              <a:latin typeface="Nunito"/>
              <a:ea typeface="Nunito"/>
              <a:cs typeface="Nunito"/>
              <a:sym typeface="Nunito"/>
            </a:endParaRPr>
          </a:p>
          <a:p>
            <a:pPr indent="-323850" lvl="0" marL="457200" rtl="0" algn="l">
              <a:lnSpc>
                <a:spcPct val="90000"/>
              </a:lnSpc>
              <a:spcBef>
                <a:spcPts val="0"/>
              </a:spcBef>
              <a:spcAft>
                <a:spcPts val="0"/>
              </a:spcAft>
              <a:buSzPts val="1500"/>
              <a:buFont typeface="Nunito"/>
              <a:buChar char="•"/>
            </a:pPr>
            <a:r>
              <a:rPr lang="en-US" sz="2500">
                <a:latin typeface="Nunito"/>
                <a:ea typeface="Nunito"/>
                <a:cs typeface="Nunito"/>
                <a:sym typeface="Nunito"/>
              </a:rPr>
              <a:t>It has many subdomains like:</a:t>
            </a:r>
            <a:endParaRPr sz="2500">
              <a:latin typeface="Nunito"/>
              <a:ea typeface="Nunito"/>
              <a:cs typeface="Nunito"/>
              <a:sym typeface="Nunito"/>
            </a:endParaRPr>
          </a:p>
          <a:p>
            <a:pPr indent="0" lvl="0" marL="457200" rtl="0" algn="l">
              <a:lnSpc>
                <a:spcPct val="90000"/>
              </a:lnSpc>
              <a:spcBef>
                <a:spcPts val="0"/>
              </a:spcBef>
              <a:spcAft>
                <a:spcPts val="0"/>
              </a:spcAft>
              <a:buNone/>
            </a:pPr>
            <a:r>
              <a:rPr lang="en-US" sz="2500">
                <a:latin typeface="Nunito"/>
                <a:ea typeface="Nunito"/>
                <a:cs typeface="Nunito"/>
                <a:sym typeface="Nunito"/>
              </a:rPr>
              <a:t> Image forensics ,Data forensics,file format analysis , steganography, memory dump analysis, network capture </a:t>
            </a:r>
            <a:r>
              <a:rPr lang="en-US" sz="2500">
                <a:latin typeface="Nunito"/>
                <a:ea typeface="Nunito"/>
                <a:cs typeface="Nunito"/>
                <a:sym typeface="Nunito"/>
              </a:rPr>
              <a:t>analysis</a:t>
            </a:r>
            <a:r>
              <a:rPr lang="en-US" sz="2500">
                <a:latin typeface="Nunito"/>
                <a:ea typeface="Nunito"/>
                <a:cs typeface="Nunito"/>
                <a:sym typeface="Nunito"/>
              </a:rPr>
              <a:t> etc.</a:t>
            </a:r>
            <a:endParaRPr sz="2500">
              <a:latin typeface="Nunito"/>
              <a:ea typeface="Nunito"/>
              <a:cs typeface="Nunito"/>
              <a:sym typeface="Nunito"/>
            </a:endParaRPr>
          </a:p>
          <a:p>
            <a:pPr indent="-50800" lvl="0" marL="228600" rtl="0" algn="l">
              <a:lnSpc>
                <a:spcPct val="90000"/>
              </a:lnSpc>
              <a:spcBef>
                <a:spcPts val="0"/>
              </a:spcBef>
              <a:spcAft>
                <a:spcPts val="0"/>
              </a:spcAft>
              <a:buClr>
                <a:schemeClr val="lt1"/>
              </a:buClr>
              <a:buSzPts val="2800"/>
              <a:buNone/>
            </a:pPr>
            <a:r>
              <a:t/>
            </a:r>
            <a:endParaRPr/>
          </a:p>
          <a:p>
            <a:pPr indent="0" lvl="0" marL="177800" rtl="0" algn="l">
              <a:lnSpc>
                <a:spcPct val="90000"/>
              </a:lnSpc>
              <a:spcBef>
                <a:spcPts val="0"/>
              </a:spcBef>
              <a:spcAft>
                <a:spcPts val="0"/>
              </a:spcAft>
              <a:buClr>
                <a:schemeClr val="lt1"/>
              </a:buClr>
              <a:buSzPts val="2800"/>
              <a:buNone/>
            </a:pPr>
            <a:r>
              <a:t/>
            </a:r>
            <a:endParaRPr/>
          </a:p>
        </p:txBody>
      </p:sp>
      <p:pic>
        <p:nvPicPr>
          <p:cNvPr id="220" name="Google Shape;220;p30"/>
          <p:cNvPicPr preferRelativeResize="0"/>
          <p:nvPr/>
        </p:nvPicPr>
        <p:blipFill>
          <a:blip r:embed="rId3">
            <a:alphaModFix/>
          </a:blip>
          <a:stretch>
            <a:fillRect/>
          </a:stretch>
        </p:blipFill>
        <p:spPr>
          <a:xfrm>
            <a:off x="1066800" y="4208175"/>
            <a:ext cx="4900625" cy="2478376"/>
          </a:xfrm>
          <a:prstGeom prst="rect">
            <a:avLst/>
          </a:prstGeom>
          <a:noFill/>
          <a:ln>
            <a:noFill/>
          </a:ln>
        </p:spPr>
      </p:pic>
      <p:pic>
        <p:nvPicPr>
          <p:cNvPr id="221" name="Google Shape;221;p30"/>
          <p:cNvPicPr preferRelativeResize="0"/>
          <p:nvPr/>
        </p:nvPicPr>
        <p:blipFill>
          <a:blip r:embed="rId4">
            <a:alphaModFix/>
          </a:blip>
          <a:stretch>
            <a:fillRect/>
          </a:stretch>
        </p:blipFill>
        <p:spPr>
          <a:xfrm>
            <a:off x="6400800" y="4208175"/>
            <a:ext cx="5025526" cy="2478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1"/>
          <p:cNvPicPr preferRelativeResize="0"/>
          <p:nvPr/>
        </p:nvPicPr>
        <p:blipFill>
          <a:blip r:embed="rId3">
            <a:alphaModFix/>
          </a:blip>
          <a:stretch>
            <a:fillRect/>
          </a:stretch>
        </p:blipFill>
        <p:spPr>
          <a:xfrm>
            <a:off x="0" y="0"/>
            <a:ext cx="3383550" cy="3897850"/>
          </a:xfrm>
          <a:prstGeom prst="rect">
            <a:avLst/>
          </a:prstGeom>
          <a:noFill/>
          <a:ln>
            <a:noFill/>
          </a:ln>
        </p:spPr>
      </p:pic>
      <p:pic>
        <p:nvPicPr>
          <p:cNvPr id="227" name="Google Shape;227;p31"/>
          <p:cNvPicPr preferRelativeResize="0"/>
          <p:nvPr/>
        </p:nvPicPr>
        <p:blipFill rotWithShape="1">
          <a:blip r:embed="rId4">
            <a:alphaModFix/>
          </a:blip>
          <a:srcRect b="9828" l="0" r="9828" t="0"/>
          <a:stretch/>
        </p:blipFill>
        <p:spPr>
          <a:xfrm>
            <a:off x="3767950" y="348725"/>
            <a:ext cx="4076700" cy="3200400"/>
          </a:xfrm>
          <a:prstGeom prst="rect">
            <a:avLst/>
          </a:prstGeom>
          <a:noFill/>
          <a:ln>
            <a:noFill/>
          </a:ln>
        </p:spPr>
      </p:pic>
      <p:pic>
        <p:nvPicPr>
          <p:cNvPr id="228" name="Google Shape;228;p31"/>
          <p:cNvPicPr preferRelativeResize="0"/>
          <p:nvPr/>
        </p:nvPicPr>
        <p:blipFill rotWithShape="1">
          <a:blip r:embed="rId5">
            <a:alphaModFix/>
          </a:blip>
          <a:srcRect b="9590" l="0" r="0" t="-9590"/>
          <a:stretch/>
        </p:blipFill>
        <p:spPr>
          <a:xfrm>
            <a:off x="4916875" y="4259275"/>
            <a:ext cx="6655149" cy="2424376"/>
          </a:xfrm>
          <a:prstGeom prst="rect">
            <a:avLst/>
          </a:prstGeom>
          <a:noFill/>
          <a:ln>
            <a:noFill/>
          </a:ln>
        </p:spPr>
      </p:pic>
      <p:pic>
        <p:nvPicPr>
          <p:cNvPr id="229" name="Google Shape;229;p31"/>
          <p:cNvPicPr preferRelativeResize="0"/>
          <p:nvPr/>
        </p:nvPicPr>
        <p:blipFill rotWithShape="1">
          <a:blip r:embed="rId6">
            <a:alphaModFix/>
          </a:blip>
          <a:srcRect b="26155" l="0" r="15839" t="0"/>
          <a:stretch/>
        </p:blipFill>
        <p:spPr>
          <a:xfrm>
            <a:off x="8229050" y="348725"/>
            <a:ext cx="3768249" cy="2882300"/>
          </a:xfrm>
          <a:prstGeom prst="rect">
            <a:avLst/>
          </a:prstGeom>
          <a:noFill/>
          <a:ln>
            <a:noFill/>
          </a:ln>
        </p:spPr>
      </p:pic>
      <p:pic>
        <p:nvPicPr>
          <p:cNvPr id="230" name="Google Shape;230;p31"/>
          <p:cNvPicPr preferRelativeResize="0"/>
          <p:nvPr/>
        </p:nvPicPr>
        <p:blipFill>
          <a:blip r:embed="rId7">
            <a:alphaModFix/>
          </a:blip>
          <a:stretch>
            <a:fillRect/>
          </a:stretch>
        </p:blipFill>
        <p:spPr>
          <a:xfrm>
            <a:off x="0" y="4511175"/>
            <a:ext cx="4224301" cy="2346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421625" y="405500"/>
            <a:ext cx="10521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sz="3900">
                <a:solidFill>
                  <a:srgbClr val="FF0000"/>
                </a:solidFill>
                <a:latin typeface="Roboto Mono"/>
                <a:ea typeface="Roboto Mono"/>
                <a:cs typeface="Roboto Mono"/>
                <a:sym typeface="Roboto Mono"/>
              </a:rPr>
              <a:t>Who Are We</a:t>
            </a:r>
            <a:r>
              <a:rPr lang="en-US" sz="3900">
                <a:solidFill>
                  <a:srgbClr val="FF0000"/>
                </a:solidFill>
                <a:latin typeface="Arial"/>
                <a:ea typeface="Arial"/>
                <a:cs typeface="Arial"/>
                <a:sym typeface="Arial"/>
              </a:rPr>
              <a:t> </a:t>
            </a:r>
            <a:r>
              <a:rPr lang="en-US">
                <a:solidFill>
                  <a:srgbClr val="FF0000"/>
                </a:solidFill>
                <a:latin typeface="Roboto Mono"/>
                <a:ea typeface="Roboto Mono"/>
                <a:cs typeface="Roboto Mono"/>
                <a:sym typeface="Roboto Mono"/>
              </a:rPr>
              <a:t>?</a:t>
            </a:r>
            <a:endParaRPr>
              <a:solidFill>
                <a:srgbClr val="FF0000"/>
              </a:solidFill>
              <a:latin typeface="Roboto Mono"/>
              <a:ea typeface="Roboto Mono"/>
              <a:cs typeface="Roboto Mono"/>
              <a:sym typeface="Roboto Mono"/>
            </a:endParaRPr>
          </a:p>
        </p:txBody>
      </p:sp>
      <p:sp>
        <p:nvSpPr>
          <p:cNvPr id="93" name="Google Shape;93;p14"/>
          <p:cNvSpPr txBox="1"/>
          <p:nvPr>
            <p:ph idx="1" type="body"/>
          </p:nvPr>
        </p:nvSpPr>
        <p:spPr>
          <a:xfrm>
            <a:off x="319375" y="1927900"/>
            <a:ext cx="11709900" cy="4747800"/>
          </a:xfrm>
          <a:prstGeom prst="rect">
            <a:avLst/>
          </a:prstGeom>
          <a:noFill/>
          <a:ln>
            <a:noFill/>
          </a:ln>
        </p:spPr>
        <p:txBody>
          <a:bodyPr anchorCtr="0" anchor="t" bIns="45700" lIns="91425" spcFirstLastPara="1" rIns="91425" wrap="square" tIns="45700">
            <a:normAutofit/>
          </a:bodyPr>
          <a:lstStyle/>
          <a:p>
            <a:pPr indent="-50800" lvl="0" marL="228600" rtl="0" algn="just">
              <a:lnSpc>
                <a:spcPct val="90000"/>
              </a:lnSpc>
              <a:spcBef>
                <a:spcPts val="0"/>
              </a:spcBef>
              <a:spcAft>
                <a:spcPts val="0"/>
              </a:spcAft>
              <a:buClr>
                <a:schemeClr val="lt1"/>
              </a:buClr>
              <a:buSzPts val="2800"/>
              <a:buNone/>
            </a:pPr>
            <a:r>
              <a:rPr b="1" lang="en-US" sz="2500">
                <a:latin typeface="Nunito"/>
                <a:ea typeface="Nunito"/>
                <a:cs typeface="Nunito"/>
                <a:sym typeface="Nunito"/>
              </a:rPr>
              <a:t>S</a:t>
            </a:r>
            <a:r>
              <a:rPr lang="en-US" sz="2500">
                <a:latin typeface="Nunito"/>
                <a:ea typeface="Nunito"/>
                <a:cs typeface="Nunito"/>
                <a:sym typeface="Nunito"/>
              </a:rPr>
              <a:t>ecure </a:t>
            </a:r>
            <a:r>
              <a:rPr b="1" lang="en-US" sz="2500">
                <a:latin typeface="Nunito"/>
                <a:ea typeface="Nunito"/>
                <a:cs typeface="Nunito"/>
                <a:sym typeface="Nunito"/>
              </a:rPr>
              <a:t>H</a:t>
            </a:r>
            <a:r>
              <a:rPr lang="en-US" sz="2500">
                <a:latin typeface="Nunito"/>
                <a:ea typeface="Nunito"/>
                <a:cs typeface="Nunito"/>
                <a:sym typeface="Nunito"/>
              </a:rPr>
              <a:t>ack </a:t>
            </a:r>
            <a:r>
              <a:rPr b="1" lang="en-US" sz="2500">
                <a:latin typeface="Nunito"/>
                <a:ea typeface="Nunito"/>
                <a:cs typeface="Nunito"/>
                <a:sym typeface="Nunito"/>
              </a:rPr>
              <a:t>E</a:t>
            </a:r>
            <a:r>
              <a:rPr lang="en-US" sz="2500">
                <a:latin typeface="Nunito"/>
                <a:ea typeface="Nunito"/>
                <a:cs typeface="Nunito"/>
                <a:sym typeface="Nunito"/>
              </a:rPr>
              <a:t>xploit and </a:t>
            </a:r>
            <a:r>
              <a:rPr b="1" lang="en-US" sz="2500">
                <a:latin typeface="Nunito"/>
                <a:ea typeface="Nunito"/>
                <a:cs typeface="Nunito"/>
                <a:sym typeface="Nunito"/>
              </a:rPr>
              <a:t>L</a:t>
            </a:r>
            <a:r>
              <a:rPr lang="en-US" sz="2500">
                <a:latin typeface="Nunito"/>
                <a:ea typeface="Nunito"/>
                <a:cs typeface="Nunito"/>
                <a:sym typeface="Nunito"/>
              </a:rPr>
              <a:t>earn with </a:t>
            </a:r>
            <a:r>
              <a:rPr b="1" lang="en-US" sz="2500">
                <a:latin typeface="Nunito"/>
                <a:ea typeface="Nunito"/>
                <a:cs typeface="Nunito"/>
                <a:sym typeface="Nunito"/>
              </a:rPr>
              <a:t>L</a:t>
            </a:r>
            <a:r>
              <a:rPr lang="en-US" sz="2500">
                <a:latin typeface="Nunito"/>
                <a:ea typeface="Nunito"/>
                <a:cs typeface="Nunito"/>
                <a:sym typeface="Nunito"/>
              </a:rPr>
              <a:t>inux aka S.H.E.L.L is the ethical hacking club of VNIT.</a:t>
            </a:r>
            <a:endParaRPr sz="2500">
              <a:latin typeface="Nunito"/>
              <a:ea typeface="Nunito"/>
              <a:cs typeface="Nunito"/>
              <a:sym typeface="Nunito"/>
            </a:endParaRPr>
          </a:p>
          <a:p>
            <a:pPr indent="-50800" lvl="0" marL="228600" rtl="0" algn="just">
              <a:lnSpc>
                <a:spcPct val="90000"/>
              </a:lnSpc>
              <a:spcBef>
                <a:spcPts val="0"/>
              </a:spcBef>
              <a:spcAft>
                <a:spcPts val="0"/>
              </a:spcAft>
              <a:buClr>
                <a:schemeClr val="lt1"/>
              </a:buClr>
              <a:buSzPts val="2800"/>
              <a:buNone/>
            </a:pPr>
            <a:r>
              <a:t/>
            </a:r>
            <a:endParaRPr sz="2500">
              <a:latin typeface="Nunito"/>
              <a:ea typeface="Nunito"/>
              <a:cs typeface="Nunito"/>
              <a:sym typeface="Nunito"/>
            </a:endParaRPr>
          </a:p>
          <a:p>
            <a:pPr indent="-50800" lvl="0" marL="228600" rtl="0" algn="just">
              <a:lnSpc>
                <a:spcPct val="90000"/>
              </a:lnSpc>
              <a:spcBef>
                <a:spcPts val="0"/>
              </a:spcBef>
              <a:spcAft>
                <a:spcPts val="0"/>
              </a:spcAft>
              <a:buClr>
                <a:schemeClr val="dk1"/>
              </a:buClr>
              <a:buSzPts val="1100"/>
              <a:buFont typeface="Arial"/>
              <a:buNone/>
            </a:pPr>
            <a:r>
              <a:rPr lang="en-US" sz="2500">
                <a:latin typeface="Nunito"/>
                <a:ea typeface="Nunito"/>
                <a:cs typeface="Nunito"/>
                <a:sym typeface="Nunito"/>
              </a:rPr>
              <a:t>We at S.H.E.L.L. unravel numerous mysteries as we guide our colleagues through various challenges</a:t>
            </a:r>
            <a:r>
              <a:rPr lang="en-US" sz="2500">
                <a:latin typeface="Nunito"/>
                <a:ea typeface="Nunito"/>
                <a:cs typeface="Nunito"/>
                <a:sym typeface="Nunito"/>
              </a:rPr>
              <a:t> to build a secure future</a:t>
            </a:r>
            <a:r>
              <a:rPr lang="en-US" sz="2500">
                <a:latin typeface="Nunito"/>
                <a:ea typeface="Nunito"/>
                <a:cs typeface="Nunito"/>
                <a:sym typeface="Nunito"/>
              </a:rPr>
              <a:t>. Buckle up as we ride down the lanes leading us right from the basics of Linux commands </a:t>
            </a:r>
            <a:r>
              <a:rPr lang="en-US" sz="2500">
                <a:latin typeface="Nunito"/>
                <a:ea typeface="Nunito"/>
                <a:cs typeface="Nunito"/>
                <a:sym typeface="Nunito"/>
              </a:rPr>
              <a:t>to </a:t>
            </a:r>
            <a:r>
              <a:rPr lang="en-US" sz="2500">
                <a:latin typeface="Nunito"/>
                <a:ea typeface="Nunito"/>
                <a:cs typeface="Nunito"/>
                <a:sym typeface="Nunito"/>
              </a:rPr>
              <a:t>Pwning executables. We host workshops and participate in Capture The Flags to</a:t>
            </a:r>
            <a:r>
              <a:rPr lang="en-US" sz="2500">
                <a:latin typeface="Nunito"/>
                <a:ea typeface="Nunito"/>
                <a:cs typeface="Nunito"/>
                <a:sym typeface="Nunito"/>
              </a:rPr>
              <a:t> </a:t>
            </a:r>
            <a:r>
              <a:rPr lang="en-US" sz="2500">
                <a:latin typeface="Nunito"/>
                <a:ea typeface="Nunito"/>
                <a:cs typeface="Nunito"/>
                <a:sym typeface="Nunito"/>
              </a:rPr>
              <a:t>demonstrate and enhance our understanding.</a:t>
            </a:r>
            <a:endParaRPr sz="2500">
              <a:latin typeface="Nunito"/>
              <a:ea typeface="Nunito"/>
              <a:cs typeface="Nunito"/>
              <a:sym typeface="Nunito"/>
            </a:endParaRPr>
          </a:p>
          <a:p>
            <a:pPr indent="-50800" lvl="0" marL="228600" rtl="0" algn="just">
              <a:lnSpc>
                <a:spcPct val="90000"/>
              </a:lnSpc>
              <a:spcBef>
                <a:spcPts val="0"/>
              </a:spcBef>
              <a:spcAft>
                <a:spcPts val="0"/>
              </a:spcAft>
              <a:buClr>
                <a:schemeClr val="dk1"/>
              </a:buClr>
              <a:buSzPts val="1100"/>
              <a:buFont typeface="Arial"/>
              <a:buNone/>
            </a:pPr>
            <a:r>
              <a:t/>
            </a:r>
            <a:endParaRPr sz="2500">
              <a:latin typeface="Nunito"/>
              <a:ea typeface="Nunito"/>
              <a:cs typeface="Nunito"/>
              <a:sym typeface="Nunito"/>
            </a:endParaRPr>
          </a:p>
          <a:p>
            <a:pPr indent="-50800" lvl="0" marL="228600" rtl="0" algn="just">
              <a:lnSpc>
                <a:spcPct val="90000"/>
              </a:lnSpc>
              <a:spcBef>
                <a:spcPts val="0"/>
              </a:spcBef>
              <a:spcAft>
                <a:spcPts val="0"/>
              </a:spcAft>
              <a:buClr>
                <a:schemeClr val="dk1"/>
              </a:buClr>
              <a:buSzPts val="1100"/>
              <a:buFont typeface="Arial"/>
              <a:buNone/>
            </a:pPr>
            <a:r>
              <a:rPr lang="en-US" sz="2500">
                <a:latin typeface="Nunito"/>
                <a:ea typeface="Nunito"/>
                <a:cs typeface="Nunito"/>
                <a:sym typeface="Nunito"/>
              </a:rPr>
              <a:t>Security is an illusion; </a:t>
            </a:r>
            <a:endParaRPr sz="2500">
              <a:latin typeface="Nunito"/>
              <a:ea typeface="Nunito"/>
              <a:cs typeface="Nunito"/>
              <a:sym typeface="Nunito"/>
            </a:endParaRPr>
          </a:p>
          <a:p>
            <a:pPr indent="-50800" lvl="0" marL="228600" rtl="0" algn="just">
              <a:lnSpc>
                <a:spcPct val="90000"/>
              </a:lnSpc>
              <a:spcBef>
                <a:spcPts val="0"/>
              </a:spcBef>
              <a:spcAft>
                <a:spcPts val="0"/>
              </a:spcAft>
              <a:buClr>
                <a:schemeClr val="dk1"/>
              </a:buClr>
              <a:buSzPts val="1100"/>
              <a:buFont typeface="Arial"/>
              <a:buNone/>
            </a:pPr>
            <a:r>
              <a:rPr lang="en-US" sz="2500">
                <a:latin typeface="Nunito"/>
                <a:ea typeface="Nunito"/>
                <a:cs typeface="Nunito"/>
                <a:sym typeface="Nunito"/>
              </a:rPr>
              <a:t>And we are the illusionists.</a:t>
            </a:r>
            <a:endParaRPr sz="2500">
              <a:latin typeface="Nunito"/>
              <a:ea typeface="Nunito"/>
              <a:cs typeface="Nunito"/>
              <a:sym typeface="Nunito"/>
            </a:endParaRPr>
          </a:p>
          <a:p>
            <a:pPr indent="-50800" lvl="0" marL="228600" rtl="0" algn="just">
              <a:lnSpc>
                <a:spcPct val="90000"/>
              </a:lnSpc>
              <a:spcBef>
                <a:spcPts val="0"/>
              </a:spcBef>
              <a:spcAft>
                <a:spcPts val="0"/>
              </a:spcAft>
              <a:buClr>
                <a:schemeClr val="lt1"/>
              </a:buClr>
              <a:buSzPts val="2800"/>
              <a:buNone/>
            </a:pPr>
            <a:r>
              <a:rPr lang="en-US" sz="2500">
                <a:latin typeface="Nunito"/>
                <a:ea typeface="Nunito"/>
                <a:cs typeface="Nunito"/>
                <a:sym typeface="Nunito"/>
              </a:rPr>
              <a:t> </a:t>
            </a:r>
            <a:endParaRPr sz="2500">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p32"/>
          <p:cNvGrpSpPr/>
          <p:nvPr/>
        </p:nvGrpSpPr>
        <p:grpSpPr>
          <a:xfrm>
            <a:off x="2963705" y="1457304"/>
            <a:ext cx="7776646" cy="1510876"/>
            <a:chOff x="2673625" y="934650"/>
            <a:chExt cx="5218525" cy="923575"/>
          </a:xfrm>
        </p:grpSpPr>
        <p:sp>
          <p:nvSpPr>
            <p:cNvPr id="236" name="Google Shape;236;p32"/>
            <p:cNvSpPr txBox="1"/>
            <p:nvPr/>
          </p:nvSpPr>
          <p:spPr>
            <a:xfrm>
              <a:off x="2673625" y="1155725"/>
              <a:ext cx="788700" cy="481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500">
                  <a:solidFill>
                    <a:srgbClr val="EC3A3B"/>
                  </a:solidFill>
                  <a:latin typeface="Fira Sans Extra Condensed Medium"/>
                  <a:ea typeface="Fira Sans Extra Condensed Medium"/>
                  <a:cs typeface="Fira Sans Extra Condensed Medium"/>
                  <a:sym typeface="Fira Sans Extra Condensed Medium"/>
                </a:rPr>
                <a:t>01</a:t>
              </a:r>
              <a:endParaRPr sz="3500">
                <a:solidFill>
                  <a:srgbClr val="EC3A3B"/>
                </a:solidFill>
                <a:latin typeface="Fira Sans Extra Condensed Medium"/>
                <a:ea typeface="Fira Sans Extra Condensed Medium"/>
                <a:cs typeface="Fira Sans Extra Condensed Medium"/>
                <a:sym typeface="Fira Sans Extra Condensed Medium"/>
              </a:endParaRPr>
            </a:p>
          </p:txBody>
        </p:sp>
        <p:sp>
          <p:nvSpPr>
            <p:cNvPr id="237" name="Google Shape;237;p32"/>
            <p:cNvSpPr/>
            <p:nvPr/>
          </p:nvSpPr>
          <p:spPr>
            <a:xfrm>
              <a:off x="3466375" y="934650"/>
              <a:ext cx="566175" cy="923575"/>
            </a:xfrm>
            <a:custGeom>
              <a:rect b="b" l="l" r="r" t="t"/>
              <a:pathLst>
                <a:path extrusionOk="0" h="36943" w="22647">
                  <a:moveTo>
                    <a:pt x="3869" y="0"/>
                  </a:moveTo>
                  <a:cubicBezTo>
                    <a:pt x="3069" y="0"/>
                    <a:pt x="2269" y="304"/>
                    <a:pt x="1655" y="911"/>
                  </a:cubicBezTo>
                  <a:lnTo>
                    <a:pt x="1" y="2566"/>
                  </a:lnTo>
                  <a:lnTo>
                    <a:pt x="13693" y="16258"/>
                  </a:lnTo>
                  <a:cubicBezTo>
                    <a:pt x="14919" y="17484"/>
                    <a:pt x="14919" y="19461"/>
                    <a:pt x="13693" y="20675"/>
                  </a:cubicBezTo>
                  <a:lnTo>
                    <a:pt x="1" y="34379"/>
                  </a:lnTo>
                  <a:lnTo>
                    <a:pt x="1655" y="36022"/>
                  </a:lnTo>
                  <a:cubicBezTo>
                    <a:pt x="2269" y="36636"/>
                    <a:pt x="3069" y="36942"/>
                    <a:pt x="3869" y="36942"/>
                  </a:cubicBezTo>
                  <a:cubicBezTo>
                    <a:pt x="4668" y="36942"/>
                    <a:pt x="5465" y="36636"/>
                    <a:pt x="6073" y="36022"/>
                  </a:cubicBezTo>
                  <a:lnTo>
                    <a:pt x="21420" y="20675"/>
                  </a:lnTo>
                  <a:cubicBezTo>
                    <a:pt x="22646" y="19461"/>
                    <a:pt x="22646" y="17484"/>
                    <a:pt x="21420" y="16258"/>
                  </a:cubicBezTo>
                  <a:lnTo>
                    <a:pt x="6073" y="911"/>
                  </a:lnTo>
                  <a:cubicBezTo>
                    <a:pt x="5465" y="304"/>
                    <a:pt x="4668" y="0"/>
                    <a:pt x="3869"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3533650" y="1247050"/>
              <a:ext cx="171775" cy="298550"/>
            </a:xfrm>
            <a:custGeom>
              <a:rect b="b" l="l" r="r" t="t"/>
              <a:pathLst>
                <a:path extrusionOk="0" h="11942" w="6871">
                  <a:moveTo>
                    <a:pt x="1501" y="0"/>
                  </a:moveTo>
                  <a:cubicBezTo>
                    <a:pt x="737" y="0"/>
                    <a:pt x="0" y="597"/>
                    <a:pt x="0" y="1500"/>
                  </a:cubicBezTo>
                  <a:lnTo>
                    <a:pt x="0" y="10453"/>
                  </a:lnTo>
                  <a:cubicBezTo>
                    <a:pt x="0" y="11347"/>
                    <a:pt x="736" y="11942"/>
                    <a:pt x="1499" y="11942"/>
                  </a:cubicBezTo>
                  <a:cubicBezTo>
                    <a:pt x="1864" y="11942"/>
                    <a:pt x="2236" y="11806"/>
                    <a:pt x="2536" y="11501"/>
                  </a:cubicBezTo>
                  <a:lnTo>
                    <a:pt x="5382" y="8656"/>
                  </a:lnTo>
                  <a:cubicBezTo>
                    <a:pt x="6870" y="7179"/>
                    <a:pt x="6870" y="4774"/>
                    <a:pt x="5382" y="3286"/>
                  </a:cubicBezTo>
                  <a:lnTo>
                    <a:pt x="2536" y="440"/>
                  </a:lnTo>
                  <a:cubicBezTo>
                    <a:pt x="2236" y="136"/>
                    <a:pt x="1865" y="0"/>
                    <a:pt x="1501"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3680100" y="1019625"/>
              <a:ext cx="2853050" cy="753400"/>
            </a:xfrm>
            <a:custGeom>
              <a:rect b="b" l="l" r="r" t="t"/>
              <a:pathLst>
                <a:path extrusionOk="0" h="30136" w="114122">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rgbClr val="EEEEEE"/>
            </a:solidFill>
            <a:ln>
              <a:noFill/>
            </a:ln>
          </p:spPr>
          <p:txBody>
            <a:bodyPr anchorCtr="0" anchor="ctr" bIns="91425" lIns="548625" spcFirstLastPara="1" rIns="548625" wrap="square" tIns="91425">
              <a:noAutofit/>
            </a:bodyPr>
            <a:lstStyle/>
            <a:p>
              <a:pPr indent="0" lvl="0" marL="0" rtl="0" algn="ctr">
                <a:spcBef>
                  <a:spcPts val="0"/>
                </a:spcBef>
                <a:spcAft>
                  <a:spcPts val="0"/>
                </a:spcAft>
                <a:buClr>
                  <a:srgbClr val="000000"/>
                </a:buClr>
                <a:buSzPts val="1100"/>
                <a:buFont typeface="Arial"/>
                <a:buNone/>
              </a:pPr>
              <a:r>
                <a:rPr lang="en-US" sz="1600">
                  <a:solidFill>
                    <a:schemeClr val="dk1"/>
                  </a:solidFill>
                  <a:latin typeface="Roboto"/>
                  <a:ea typeface="Roboto"/>
                  <a:cs typeface="Roboto"/>
                  <a:sym typeface="Roboto"/>
                </a:rPr>
                <a:t>We will learn about all fields of cyber-security</a:t>
              </a:r>
              <a:r>
                <a:rPr lang="en-US">
                  <a:solidFill>
                    <a:schemeClr val="dk1"/>
                  </a:solidFill>
                  <a:latin typeface="Roboto"/>
                  <a:ea typeface="Roboto"/>
                  <a:cs typeface="Roboto"/>
                  <a:sym typeface="Roboto"/>
                </a:rPr>
                <a:t> </a:t>
              </a:r>
              <a:r>
                <a:rPr lang="en-US" sz="1600">
                  <a:solidFill>
                    <a:schemeClr val="dk1"/>
                  </a:solidFill>
                  <a:latin typeface="Roboto"/>
                  <a:ea typeface="Roboto"/>
                  <a:cs typeface="Roboto"/>
                  <a:sym typeface="Roboto"/>
                </a:rPr>
                <a:t>in depth</a:t>
              </a:r>
              <a:endParaRPr sz="1600">
                <a:solidFill>
                  <a:schemeClr val="dk1"/>
                </a:solidFill>
                <a:latin typeface="Roboto"/>
                <a:ea typeface="Roboto"/>
                <a:cs typeface="Roboto"/>
                <a:sym typeface="Roboto"/>
              </a:endParaRPr>
            </a:p>
          </p:txBody>
        </p:sp>
        <p:sp>
          <p:nvSpPr>
            <p:cNvPr id="240" name="Google Shape;240;p32"/>
            <p:cNvSpPr txBox="1"/>
            <p:nvPr/>
          </p:nvSpPr>
          <p:spPr>
            <a:xfrm>
              <a:off x="6533150" y="1170650"/>
              <a:ext cx="13590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EC3A3B"/>
                  </a:solidFill>
                  <a:latin typeface="Fira Sans Extra Condensed Medium"/>
                  <a:ea typeface="Fira Sans Extra Condensed Medium"/>
                  <a:cs typeface="Fira Sans Extra Condensed Medium"/>
                  <a:sym typeface="Fira Sans Extra Condensed Medium"/>
                </a:rPr>
                <a:t>Workshop</a:t>
              </a:r>
              <a:endParaRPr sz="2000">
                <a:solidFill>
                  <a:srgbClr val="EC3A3B"/>
                </a:solidFill>
                <a:latin typeface="Fira Sans Extra Condensed Medium"/>
                <a:ea typeface="Fira Sans Extra Condensed Medium"/>
                <a:cs typeface="Fira Sans Extra Condensed Medium"/>
                <a:sym typeface="Fira Sans Extra Condensed Medium"/>
              </a:endParaRPr>
            </a:p>
          </p:txBody>
        </p:sp>
      </p:grpSp>
      <p:grpSp>
        <p:nvGrpSpPr>
          <p:cNvPr id="241" name="Google Shape;241;p32"/>
          <p:cNvGrpSpPr/>
          <p:nvPr/>
        </p:nvGrpSpPr>
        <p:grpSpPr>
          <a:xfrm>
            <a:off x="845050" y="3090246"/>
            <a:ext cx="7778453" cy="1510508"/>
            <a:chOff x="1251900" y="1837425"/>
            <a:chExt cx="5219738" cy="923350"/>
          </a:xfrm>
        </p:grpSpPr>
        <p:sp>
          <p:nvSpPr>
            <p:cNvPr id="242" name="Google Shape;242;p32"/>
            <p:cNvSpPr txBox="1"/>
            <p:nvPr/>
          </p:nvSpPr>
          <p:spPr>
            <a:xfrm>
              <a:off x="5682938" y="2058500"/>
              <a:ext cx="788700" cy="4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500">
                  <a:solidFill>
                    <a:srgbClr val="69E781"/>
                  </a:solidFill>
                  <a:latin typeface="Fira Sans Extra Condensed Medium"/>
                  <a:ea typeface="Fira Sans Extra Condensed Medium"/>
                  <a:cs typeface="Fira Sans Extra Condensed Medium"/>
                  <a:sym typeface="Fira Sans Extra Condensed Medium"/>
                </a:rPr>
                <a:t>02</a:t>
              </a:r>
              <a:endParaRPr sz="3500">
                <a:solidFill>
                  <a:srgbClr val="69E781"/>
                </a:solidFill>
                <a:latin typeface="Fira Sans Extra Condensed Medium"/>
                <a:ea typeface="Fira Sans Extra Condensed Medium"/>
                <a:cs typeface="Fira Sans Extra Condensed Medium"/>
                <a:sym typeface="Fira Sans Extra Condensed Medium"/>
              </a:endParaRPr>
            </a:p>
          </p:txBody>
        </p:sp>
        <p:sp>
          <p:nvSpPr>
            <p:cNvPr id="243" name="Google Shape;243;p32"/>
            <p:cNvSpPr/>
            <p:nvPr/>
          </p:nvSpPr>
          <p:spPr>
            <a:xfrm>
              <a:off x="5111825" y="1837425"/>
              <a:ext cx="565850" cy="923350"/>
            </a:xfrm>
            <a:custGeom>
              <a:rect b="b" l="l" r="r" t="t"/>
              <a:pathLst>
                <a:path extrusionOk="0" h="36934" w="22634">
                  <a:moveTo>
                    <a:pt x="18766" y="1"/>
                  </a:moveTo>
                  <a:cubicBezTo>
                    <a:pt x="17967" y="1"/>
                    <a:pt x="17169" y="304"/>
                    <a:pt x="16562" y="912"/>
                  </a:cubicBezTo>
                  <a:lnTo>
                    <a:pt x="1215" y="16259"/>
                  </a:lnTo>
                  <a:cubicBezTo>
                    <a:pt x="0" y="17473"/>
                    <a:pt x="0" y="19462"/>
                    <a:pt x="1215" y="20676"/>
                  </a:cubicBezTo>
                  <a:lnTo>
                    <a:pt x="16562" y="36023"/>
                  </a:lnTo>
                  <a:cubicBezTo>
                    <a:pt x="17169" y="36630"/>
                    <a:pt x="17967" y="36934"/>
                    <a:pt x="18766" y="36934"/>
                  </a:cubicBezTo>
                  <a:cubicBezTo>
                    <a:pt x="19565" y="36934"/>
                    <a:pt x="20366" y="36630"/>
                    <a:pt x="20979" y="36023"/>
                  </a:cubicBezTo>
                  <a:lnTo>
                    <a:pt x="22634" y="34368"/>
                  </a:lnTo>
                  <a:lnTo>
                    <a:pt x="8942" y="20676"/>
                  </a:lnTo>
                  <a:cubicBezTo>
                    <a:pt x="7716" y="19462"/>
                    <a:pt x="7716" y="17473"/>
                    <a:pt x="8942" y="16259"/>
                  </a:cubicBezTo>
                  <a:lnTo>
                    <a:pt x="22634" y="2567"/>
                  </a:lnTo>
                  <a:lnTo>
                    <a:pt x="20979" y="912"/>
                  </a:lnTo>
                  <a:cubicBezTo>
                    <a:pt x="20366" y="304"/>
                    <a:pt x="19565" y="1"/>
                    <a:pt x="18766"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5438650" y="2149825"/>
              <a:ext cx="171775" cy="298575"/>
            </a:xfrm>
            <a:custGeom>
              <a:rect b="b" l="l" r="r" t="t"/>
              <a:pathLst>
                <a:path extrusionOk="0" h="11943" w="6871">
                  <a:moveTo>
                    <a:pt x="5372" y="0"/>
                  </a:moveTo>
                  <a:cubicBezTo>
                    <a:pt x="5006" y="0"/>
                    <a:pt x="4635" y="137"/>
                    <a:pt x="4334" y="441"/>
                  </a:cubicBezTo>
                  <a:lnTo>
                    <a:pt x="1489" y="3286"/>
                  </a:lnTo>
                  <a:cubicBezTo>
                    <a:pt x="0" y="4763"/>
                    <a:pt x="0" y="7168"/>
                    <a:pt x="1489" y="8656"/>
                  </a:cubicBezTo>
                  <a:lnTo>
                    <a:pt x="4334" y="11502"/>
                  </a:lnTo>
                  <a:cubicBezTo>
                    <a:pt x="4635" y="11806"/>
                    <a:pt x="5006" y="11942"/>
                    <a:pt x="5372" y="11942"/>
                  </a:cubicBezTo>
                  <a:cubicBezTo>
                    <a:pt x="6135" y="11942"/>
                    <a:pt x="6870" y="11348"/>
                    <a:pt x="6870" y="10454"/>
                  </a:cubicBezTo>
                  <a:lnTo>
                    <a:pt x="6870" y="1489"/>
                  </a:lnTo>
                  <a:cubicBezTo>
                    <a:pt x="6870" y="595"/>
                    <a:pt x="6135" y="0"/>
                    <a:pt x="537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a:off x="2610900" y="1922425"/>
              <a:ext cx="2853075" cy="753375"/>
            </a:xfrm>
            <a:custGeom>
              <a:rect b="b" l="l" r="r" t="t"/>
              <a:pathLst>
                <a:path extrusionOk="0" h="30135" w="114123">
                  <a:moveTo>
                    <a:pt x="14836" y="0"/>
                  </a:moveTo>
                  <a:lnTo>
                    <a:pt x="1" y="15061"/>
                  </a:lnTo>
                  <a:lnTo>
                    <a:pt x="14836" y="30135"/>
                  </a:lnTo>
                  <a:lnTo>
                    <a:pt x="114122" y="30135"/>
                  </a:lnTo>
                  <a:lnTo>
                    <a:pt x="101252" y="17276"/>
                  </a:lnTo>
                  <a:cubicBezTo>
                    <a:pt x="100644" y="16669"/>
                    <a:pt x="100335" y="15871"/>
                    <a:pt x="100335" y="15061"/>
                  </a:cubicBezTo>
                  <a:cubicBezTo>
                    <a:pt x="100335" y="14264"/>
                    <a:pt x="100644" y="13466"/>
                    <a:pt x="101252" y="12859"/>
                  </a:cubicBezTo>
                  <a:lnTo>
                    <a:pt x="114110" y="0"/>
                  </a:lnTo>
                  <a:close/>
                </a:path>
              </a:pathLst>
            </a:custGeom>
            <a:solidFill>
              <a:srgbClr val="EEEEEE"/>
            </a:solidFill>
            <a:ln>
              <a:noFill/>
            </a:ln>
          </p:spPr>
          <p:txBody>
            <a:bodyPr anchorCtr="0" anchor="ctr" bIns="91425" lIns="548625" spcFirstLastPara="1" rIns="548625" wrap="square" tIns="91425">
              <a:noAutofit/>
            </a:bodyPr>
            <a:lstStyle/>
            <a:p>
              <a:pPr indent="0" lvl="0" marL="0" rtl="0" algn="ctr">
                <a:spcBef>
                  <a:spcPts val="0"/>
                </a:spcBef>
                <a:spcAft>
                  <a:spcPts val="0"/>
                </a:spcAft>
                <a:buClr>
                  <a:srgbClr val="000000"/>
                </a:buClr>
                <a:buSzPts val="1100"/>
                <a:buFont typeface="Arial"/>
                <a:buNone/>
              </a:pPr>
              <a:r>
                <a:rPr lang="en-US" sz="1500">
                  <a:solidFill>
                    <a:schemeClr val="dk1"/>
                  </a:solidFill>
                  <a:latin typeface="Roboto"/>
                  <a:ea typeface="Roboto"/>
                  <a:cs typeface="Roboto"/>
                  <a:sym typeface="Roboto"/>
                </a:rPr>
                <a:t>Here you need to apply the concepts you learned in workshops and solve challenges in CTF</a:t>
              </a:r>
              <a:endParaRPr sz="1500">
                <a:solidFill>
                  <a:schemeClr val="dk1"/>
                </a:solidFill>
                <a:latin typeface="Roboto"/>
                <a:ea typeface="Roboto"/>
                <a:cs typeface="Roboto"/>
                <a:sym typeface="Roboto"/>
              </a:endParaRPr>
            </a:p>
          </p:txBody>
        </p:sp>
        <p:sp>
          <p:nvSpPr>
            <p:cNvPr id="246" name="Google Shape;246;p32"/>
            <p:cNvSpPr txBox="1"/>
            <p:nvPr/>
          </p:nvSpPr>
          <p:spPr>
            <a:xfrm>
              <a:off x="1251900" y="2084300"/>
              <a:ext cx="13590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2000">
                  <a:solidFill>
                    <a:srgbClr val="69E781"/>
                  </a:solidFill>
                  <a:latin typeface="Fira Sans Extra Condensed Medium"/>
                  <a:ea typeface="Fira Sans Extra Condensed Medium"/>
                  <a:cs typeface="Fira Sans Extra Condensed Medium"/>
                  <a:sym typeface="Fira Sans Extra Condensed Medium"/>
                </a:rPr>
                <a:t>SHELL CTF 2022</a:t>
              </a:r>
              <a:endParaRPr sz="2000">
                <a:solidFill>
                  <a:srgbClr val="69E781"/>
                </a:solidFill>
                <a:latin typeface="Fira Sans Extra Condensed Medium"/>
                <a:ea typeface="Fira Sans Extra Condensed Medium"/>
                <a:cs typeface="Fira Sans Extra Condensed Medium"/>
                <a:sym typeface="Fira Sans Extra Condensed Medium"/>
              </a:endParaRPr>
            </a:p>
          </p:txBody>
        </p:sp>
      </p:grpSp>
      <p:grpSp>
        <p:nvGrpSpPr>
          <p:cNvPr id="247" name="Google Shape;247;p32"/>
          <p:cNvGrpSpPr/>
          <p:nvPr/>
        </p:nvGrpSpPr>
        <p:grpSpPr>
          <a:xfrm>
            <a:off x="2963686" y="4722860"/>
            <a:ext cx="7776665" cy="1510508"/>
            <a:chOff x="2673613" y="2780700"/>
            <a:chExt cx="5218538" cy="923350"/>
          </a:xfrm>
        </p:grpSpPr>
        <p:sp>
          <p:nvSpPr>
            <p:cNvPr id="248" name="Google Shape;248;p32"/>
            <p:cNvSpPr txBox="1"/>
            <p:nvPr/>
          </p:nvSpPr>
          <p:spPr>
            <a:xfrm>
              <a:off x="2673613" y="3001788"/>
              <a:ext cx="788700" cy="481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500">
                  <a:solidFill>
                    <a:srgbClr val="FCBD24"/>
                  </a:solidFill>
                  <a:latin typeface="Fira Sans Extra Condensed Medium"/>
                  <a:ea typeface="Fira Sans Extra Condensed Medium"/>
                  <a:cs typeface="Fira Sans Extra Condensed Medium"/>
                  <a:sym typeface="Fira Sans Extra Condensed Medium"/>
                </a:rPr>
                <a:t>03</a:t>
              </a:r>
              <a:endParaRPr sz="3500">
                <a:solidFill>
                  <a:srgbClr val="FCBD24"/>
                </a:solidFill>
                <a:latin typeface="Fira Sans Extra Condensed Medium"/>
                <a:ea typeface="Fira Sans Extra Condensed Medium"/>
                <a:cs typeface="Fira Sans Extra Condensed Medium"/>
                <a:sym typeface="Fira Sans Extra Condensed Medium"/>
              </a:endParaRPr>
            </a:p>
          </p:txBody>
        </p:sp>
        <p:sp>
          <p:nvSpPr>
            <p:cNvPr id="249" name="Google Shape;249;p32"/>
            <p:cNvSpPr/>
            <p:nvPr/>
          </p:nvSpPr>
          <p:spPr>
            <a:xfrm>
              <a:off x="3466375" y="2780700"/>
              <a:ext cx="566175" cy="923350"/>
            </a:xfrm>
            <a:custGeom>
              <a:rect b="b" l="l" r="r" t="t"/>
              <a:pathLst>
                <a:path extrusionOk="0" h="36934" w="22647">
                  <a:moveTo>
                    <a:pt x="3869" y="1"/>
                  </a:moveTo>
                  <a:cubicBezTo>
                    <a:pt x="3069" y="1"/>
                    <a:pt x="2269" y="304"/>
                    <a:pt x="1655" y="911"/>
                  </a:cubicBezTo>
                  <a:lnTo>
                    <a:pt x="1" y="2566"/>
                  </a:lnTo>
                  <a:lnTo>
                    <a:pt x="13693" y="16259"/>
                  </a:lnTo>
                  <a:cubicBezTo>
                    <a:pt x="14919" y="17485"/>
                    <a:pt x="14919" y="19461"/>
                    <a:pt x="13693" y="20676"/>
                  </a:cubicBezTo>
                  <a:lnTo>
                    <a:pt x="1" y="34368"/>
                  </a:lnTo>
                  <a:lnTo>
                    <a:pt x="1655" y="36023"/>
                  </a:lnTo>
                  <a:cubicBezTo>
                    <a:pt x="2269" y="36630"/>
                    <a:pt x="3069" y="36934"/>
                    <a:pt x="3869" y="36934"/>
                  </a:cubicBezTo>
                  <a:cubicBezTo>
                    <a:pt x="4668" y="36934"/>
                    <a:pt x="5465" y="36630"/>
                    <a:pt x="6073" y="36023"/>
                  </a:cubicBezTo>
                  <a:lnTo>
                    <a:pt x="21420" y="20676"/>
                  </a:lnTo>
                  <a:cubicBezTo>
                    <a:pt x="22646" y="19461"/>
                    <a:pt x="22646" y="17485"/>
                    <a:pt x="21420" y="16259"/>
                  </a:cubicBezTo>
                  <a:lnTo>
                    <a:pt x="6073" y="911"/>
                  </a:lnTo>
                  <a:cubicBezTo>
                    <a:pt x="5465" y="304"/>
                    <a:pt x="4668" y="1"/>
                    <a:pt x="3869"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a:off x="3533650" y="3093100"/>
              <a:ext cx="171775" cy="298575"/>
            </a:xfrm>
            <a:custGeom>
              <a:rect b="b" l="l" r="r" t="t"/>
              <a:pathLst>
                <a:path extrusionOk="0" h="11943" w="6871">
                  <a:moveTo>
                    <a:pt x="1499" y="0"/>
                  </a:moveTo>
                  <a:cubicBezTo>
                    <a:pt x="736" y="0"/>
                    <a:pt x="0" y="595"/>
                    <a:pt x="0" y="1488"/>
                  </a:cubicBezTo>
                  <a:lnTo>
                    <a:pt x="0" y="10454"/>
                  </a:lnTo>
                  <a:cubicBezTo>
                    <a:pt x="0" y="11348"/>
                    <a:pt x="736" y="11942"/>
                    <a:pt x="1499" y="11942"/>
                  </a:cubicBezTo>
                  <a:cubicBezTo>
                    <a:pt x="1864" y="11942"/>
                    <a:pt x="2236" y="11806"/>
                    <a:pt x="2536" y="11502"/>
                  </a:cubicBezTo>
                  <a:lnTo>
                    <a:pt x="5382" y="8656"/>
                  </a:lnTo>
                  <a:cubicBezTo>
                    <a:pt x="6870" y="7180"/>
                    <a:pt x="6870" y="4775"/>
                    <a:pt x="5382" y="3286"/>
                  </a:cubicBezTo>
                  <a:lnTo>
                    <a:pt x="2536" y="441"/>
                  </a:lnTo>
                  <a:cubicBezTo>
                    <a:pt x="2236" y="136"/>
                    <a:pt x="1864" y="0"/>
                    <a:pt x="1499"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a:off x="3680100" y="2865675"/>
              <a:ext cx="2853050" cy="753400"/>
            </a:xfrm>
            <a:custGeom>
              <a:rect b="b" l="l" r="r" t="t"/>
              <a:pathLst>
                <a:path extrusionOk="0" h="30136" w="114122">
                  <a:moveTo>
                    <a:pt x="0" y="1"/>
                  </a:moveTo>
                  <a:lnTo>
                    <a:pt x="12871" y="12860"/>
                  </a:lnTo>
                  <a:cubicBezTo>
                    <a:pt x="13478" y="13467"/>
                    <a:pt x="13788" y="14265"/>
                    <a:pt x="13788" y="15074"/>
                  </a:cubicBezTo>
                  <a:cubicBezTo>
                    <a:pt x="13788" y="15872"/>
                    <a:pt x="13478" y="16670"/>
                    <a:pt x="12871" y="17277"/>
                  </a:cubicBezTo>
                  <a:lnTo>
                    <a:pt x="12" y="30135"/>
                  </a:lnTo>
                  <a:lnTo>
                    <a:pt x="99286" y="30135"/>
                  </a:lnTo>
                  <a:lnTo>
                    <a:pt x="114122" y="15074"/>
                  </a:lnTo>
                  <a:lnTo>
                    <a:pt x="99286" y="1"/>
                  </a:lnTo>
                  <a:close/>
                </a:path>
              </a:pathLst>
            </a:custGeom>
            <a:solidFill>
              <a:srgbClr val="EEEEEE"/>
            </a:solidFill>
            <a:ln>
              <a:noFill/>
            </a:ln>
          </p:spPr>
          <p:txBody>
            <a:bodyPr anchorCtr="0" anchor="ctr" bIns="91425" lIns="548625" spcFirstLastPara="1" rIns="548625" wrap="square" tIns="91425">
              <a:noAutofit/>
            </a:bodyPr>
            <a:lstStyle/>
            <a:p>
              <a:pPr indent="0" lvl="0" marL="0" rtl="0" algn="ctr">
                <a:spcBef>
                  <a:spcPts val="0"/>
                </a:spcBef>
                <a:spcAft>
                  <a:spcPts val="0"/>
                </a:spcAft>
                <a:buClr>
                  <a:srgbClr val="000000"/>
                </a:buClr>
                <a:buSzPts val="1100"/>
                <a:buFont typeface="Arial"/>
                <a:buNone/>
              </a:pPr>
              <a:r>
                <a:rPr lang="en-US" sz="1600">
                  <a:solidFill>
                    <a:schemeClr val="dk1"/>
                  </a:solidFill>
                  <a:latin typeface="Roboto"/>
                  <a:ea typeface="Roboto"/>
                  <a:cs typeface="Roboto"/>
                  <a:sym typeface="Roboto"/>
                </a:rPr>
                <a:t>After the CTF, you will be interviewed </a:t>
              </a:r>
              <a:endParaRPr sz="1600">
                <a:solidFill>
                  <a:schemeClr val="dk1"/>
                </a:solidFill>
                <a:latin typeface="Roboto"/>
                <a:ea typeface="Roboto"/>
                <a:cs typeface="Roboto"/>
                <a:sym typeface="Roboto"/>
              </a:endParaRPr>
            </a:p>
          </p:txBody>
        </p:sp>
        <p:sp>
          <p:nvSpPr>
            <p:cNvPr id="252" name="Google Shape;252;p32"/>
            <p:cNvSpPr txBox="1"/>
            <p:nvPr/>
          </p:nvSpPr>
          <p:spPr>
            <a:xfrm>
              <a:off x="6533150" y="3027588"/>
              <a:ext cx="13590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CBD24"/>
                  </a:solidFill>
                  <a:latin typeface="Fira Sans Extra Condensed Medium"/>
                  <a:ea typeface="Fira Sans Extra Condensed Medium"/>
                  <a:cs typeface="Fira Sans Extra Condensed Medium"/>
                  <a:sym typeface="Fira Sans Extra Condensed Medium"/>
                </a:rPr>
                <a:t>Interview</a:t>
              </a:r>
              <a:endParaRPr sz="2000">
                <a:solidFill>
                  <a:srgbClr val="FCBD24"/>
                </a:solidFill>
                <a:latin typeface="Fira Sans Extra Condensed Medium"/>
                <a:ea typeface="Fira Sans Extra Condensed Medium"/>
                <a:cs typeface="Fira Sans Extra Condensed Medium"/>
                <a:sym typeface="Fira Sans Extra Condensed Medium"/>
              </a:endParaRPr>
            </a:p>
          </p:txBody>
        </p:sp>
      </p:grpSp>
      <p:sp>
        <p:nvSpPr>
          <p:cNvPr id="253" name="Google Shape;253;p32"/>
          <p:cNvSpPr txBox="1"/>
          <p:nvPr/>
        </p:nvSpPr>
        <p:spPr>
          <a:xfrm>
            <a:off x="1004200" y="257175"/>
            <a:ext cx="8523600" cy="79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lt1"/>
              </a:buClr>
              <a:buSzPts val="4400"/>
              <a:buFont typeface="Calibri"/>
              <a:buNone/>
            </a:pPr>
            <a:r>
              <a:rPr lang="en-US" sz="4400">
                <a:solidFill>
                  <a:srgbClr val="FF0000"/>
                </a:solidFill>
                <a:latin typeface="Roboto Mono"/>
                <a:ea typeface="Roboto Mono"/>
                <a:cs typeface="Roboto Mono"/>
                <a:sym typeface="Roboto Mono"/>
              </a:rPr>
              <a:t>How to join shell?</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838200" y="193675"/>
            <a:ext cx="8628300" cy="1251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FF0000"/>
                </a:solidFill>
                <a:latin typeface="Roboto Mono"/>
                <a:ea typeface="Roboto Mono"/>
                <a:cs typeface="Roboto Mono"/>
                <a:sym typeface="Roboto Mono"/>
              </a:rPr>
              <a:t>Where you can find us </a:t>
            </a:r>
            <a:endParaRPr>
              <a:solidFill>
                <a:srgbClr val="FF0000"/>
              </a:solidFill>
              <a:latin typeface="Roboto Mono"/>
              <a:ea typeface="Roboto Mono"/>
              <a:cs typeface="Roboto Mono"/>
              <a:sym typeface="Roboto Mono"/>
            </a:endParaRPr>
          </a:p>
        </p:txBody>
      </p:sp>
      <p:sp>
        <p:nvSpPr>
          <p:cNvPr id="259" name="Google Shape;259;p33"/>
          <p:cNvSpPr txBox="1"/>
          <p:nvPr/>
        </p:nvSpPr>
        <p:spPr>
          <a:xfrm>
            <a:off x="906250" y="3407200"/>
            <a:ext cx="26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FFFF"/>
                </a:solidFill>
                <a:latin typeface="Calibri"/>
                <a:ea typeface="Calibri"/>
                <a:cs typeface="Calibri"/>
                <a:sym typeface="Calibri"/>
              </a:rPr>
              <a:t>https://medium.com/shellpwn</a:t>
            </a:r>
            <a:endParaRPr>
              <a:solidFill>
                <a:srgbClr val="00FFFF"/>
              </a:solidFill>
              <a:latin typeface="Calibri"/>
              <a:ea typeface="Calibri"/>
              <a:cs typeface="Calibri"/>
              <a:sym typeface="Calibri"/>
            </a:endParaRPr>
          </a:p>
        </p:txBody>
      </p:sp>
      <p:pic>
        <p:nvPicPr>
          <p:cNvPr id="260" name="Google Shape;260;p33"/>
          <p:cNvPicPr preferRelativeResize="0"/>
          <p:nvPr/>
        </p:nvPicPr>
        <p:blipFill>
          <a:blip r:embed="rId3">
            <a:alphaModFix/>
          </a:blip>
          <a:stretch>
            <a:fillRect/>
          </a:stretch>
        </p:blipFill>
        <p:spPr>
          <a:xfrm>
            <a:off x="838200" y="1959425"/>
            <a:ext cx="3073850" cy="1058225"/>
          </a:xfrm>
          <a:prstGeom prst="rect">
            <a:avLst/>
          </a:prstGeom>
          <a:noFill/>
          <a:ln>
            <a:noFill/>
          </a:ln>
        </p:spPr>
      </p:pic>
      <p:pic>
        <p:nvPicPr>
          <p:cNvPr id="261" name="Google Shape;261;p33"/>
          <p:cNvPicPr preferRelativeResize="0"/>
          <p:nvPr/>
        </p:nvPicPr>
        <p:blipFill>
          <a:blip r:embed="rId4">
            <a:alphaModFix/>
          </a:blip>
          <a:stretch>
            <a:fillRect/>
          </a:stretch>
        </p:blipFill>
        <p:spPr>
          <a:xfrm>
            <a:off x="5148925" y="1630750"/>
            <a:ext cx="2876550" cy="1590675"/>
          </a:xfrm>
          <a:prstGeom prst="rect">
            <a:avLst/>
          </a:prstGeom>
          <a:noFill/>
          <a:ln>
            <a:noFill/>
          </a:ln>
        </p:spPr>
      </p:pic>
      <p:pic>
        <p:nvPicPr>
          <p:cNvPr id="262" name="Google Shape;262;p33"/>
          <p:cNvPicPr preferRelativeResize="0"/>
          <p:nvPr/>
        </p:nvPicPr>
        <p:blipFill>
          <a:blip r:embed="rId5">
            <a:alphaModFix/>
          </a:blip>
          <a:stretch>
            <a:fillRect/>
          </a:stretch>
        </p:blipFill>
        <p:spPr>
          <a:xfrm>
            <a:off x="8192850" y="4159875"/>
            <a:ext cx="1651250" cy="1474350"/>
          </a:xfrm>
          <a:prstGeom prst="rect">
            <a:avLst/>
          </a:prstGeom>
          <a:noFill/>
          <a:ln>
            <a:noFill/>
          </a:ln>
        </p:spPr>
      </p:pic>
      <p:sp>
        <p:nvSpPr>
          <p:cNvPr id="263" name="Google Shape;263;p33"/>
          <p:cNvSpPr txBox="1"/>
          <p:nvPr/>
        </p:nvSpPr>
        <p:spPr>
          <a:xfrm>
            <a:off x="5246200" y="3407200"/>
            <a:ext cx="26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FFFF"/>
                </a:solidFill>
                <a:latin typeface="Calibri"/>
                <a:ea typeface="Calibri"/>
                <a:cs typeface="Calibri"/>
                <a:sym typeface="Calibri"/>
              </a:rPr>
              <a:t>https://github.com/S-H-E-L-L</a:t>
            </a:r>
            <a:endParaRPr>
              <a:solidFill>
                <a:srgbClr val="00FFFF"/>
              </a:solidFill>
              <a:latin typeface="Calibri"/>
              <a:ea typeface="Calibri"/>
              <a:cs typeface="Calibri"/>
              <a:sym typeface="Calibri"/>
            </a:endParaRPr>
          </a:p>
        </p:txBody>
      </p:sp>
      <p:pic>
        <p:nvPicPr>
          <p:cNvPr id="264" name="Google Shape;264;p33"/>
          <p:cNvPicPr preferRelativeResize="0"/>
          <p:nvPr/>
        </p:nvPicPr>
        <p:blipFill>
          <a:blip r:embed="rId6">
            <a:alphaModFix/>
          </a:blip>
          <a:stretch>
            <a:fillRect/>
          </a:stretch>
        </p:blipFill>
        <p:spPr>
          <a:xfrm>
            <a:off x="2465125" y="4330325"/>
            <a:ext cx="4048125" cy="1133475"/>
          </a:xfrm>
          <a:prstGeom prst="rect">
            <a:avLst/>
          </a:prstGeom>
          <a:noFill/>
          <a:ln>
            <a:noFill/>
          </a:ln>
        </p:spPr>
      </p:pic>
      <p:sp>
        <p:nvSpPr>
          <p:cNvPr id="265" name="Google Shape;265;p33"/>
          <p:cNvSpPr txBox="1"/>
          <p:nvPr/>
        </p:nvSpPr>
        <p:spPr>
          <a:xfrm>
            <a:off x="2781663" y="5647125"/>
            <a:ext cx="38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FFFF"/>
                </a:solidFill>
                <a:latin typeface="Calibri"/>
                <a:ea typeface="Calibri"/>
                <a:cs typeface="Calibri"/>
                <a:sym typeface="Calibri"/>
              </a:rPr>
              <a:t>https://ctftime.org/team/65394/</a:t>
            </a:r>
            <a:endParaRPr>
              <a:solidFill>
                <a:srgbClr val="00FFFF"/>
              </a:solidFill>
              <a:latin typeface="Calibri"/>
              <a:ea typeface="Calibri"/>
              <a:cs typeface="Calibri"/>
              <a:sym typeface="Calibri"/>
            </a:endParaRPr>
          </a:p>
        </p:txBody>
      </p:sp>
      <p:sp>
        <p:nvSpPr>
          <p:cNvPr id="266" name="Google Shape;266;p33"/>
          <p:cNvSpPr txBox="1"/>
          <p:nvPr/>
        </p:nvSpPr>
        <p:spPr>
          <a:xfrm>
            <a:off x="7507050" y="5769625"/>
            <a:ext cx="37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FFFF"/>
                </a:solidFill>
                <a:latin typeface="Calibri"/>
                <a:ea typeface="Calibri"/>
                <a:cs typeface="Calibri"/>
                <a:sym typeface="Calibri"/>
              </a:rPr>
              <a:t>https://in.linkedin.com/company/shell-vnit</a:t>
            </a:r>
            <a:endParaRPr>
              <a:solidFill>
                <a:srgbClr val="00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20000"/>
          </a:bodyPr>
          <a:lstStyle/>
          <a:p>
            <a:pPr indent="-323850" lvl="0" marL="457200" rtl="0" algn="l">
              <a:lnSpc>
                <a:spcPct val="115000"/>
              </a:lnSpc>
              <a:spcBef>
                <a:spcPts val="0"/>
              </a:spcBef>
              <a:spcAft>
                <a:spcPts val="0"/>
              </a:spcAft>
              <a:buSzPts val="1500"/>
              <a:buFont typeface="Nunito"/>
              <a:buChar char="●"/>
            </a:pPr>
            <a:r>
              <a:rPr lang="en-US" sz="2500">
                <a:latin typeface="Nunito"/>
                <a:ea typeface="Nunito"/>
                <a:cs typeface="Nunito"/>
                <a:sym typeface="Nunito"/>
              </a:rPr>
              <a:t>Attempted numerous CTFs all around the year</a:t>
            </a:r>
            <a:endParaRPr sz="2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US" sz="2500">
                <a:latin typeface="Nunito"/>
                <a:ea typeface="Nunito"/>
                <a:cs typeface="Nunito"/>
                <a:sym typeface="Nunito"/>
              </a:rPr>
              <a:t>32nd rank in INCTF Nationals .</a:t>
            </a:r>
            <a:endParaRPr sz="2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US" sz="2500">
                <a:latin typeface="Nunito"/>
                <a:ea typeface="Nunito"/>
                <a:cs typeface="Nunito"/>
                <a:sym typeface="Nunito"/>
              </a:rPr>
              <a:t>28th in India , 434th worldwide on CTFTime.</a:t>
            </a:r>
            <a:endParaRPr sz="2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US" sz="2500">
                <a:latin typeface="Nunito"/>
                <a:ea typeface="Nunito"/>
                <a:cs typeface="Nunito"/>
                <a:sym typeface="Nunito"/>
              </a:rPr>
              <a:t>Attended NULLCON 2019CIA Conference ( CIACON),</a:t>
            </a:r>
            <a:endParaRPr sz="2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US" sz="2500">
                <a:latin typeface="Nunito"/>
                <a:ea typeface="Nunito"/>
                <a:cs typeface="Nunito"/>
                <a:sym typeface="Nunito"/>
              </a:rPr>
              <a:t>HITBCyberWeek, DCS2020, Hardwear.io</a:t>
            </a:r>
            <a:endParaRPr sz="2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US" sz="2500">
                <a:latin typeface="Nunito"/>
                <a:ea typeface="Nunito"/>
                <a:cs typeface="Nunito"/>
                <a:sym typeface="Nunito"/>
              </a:rPr>
              <a:t>Red Team Village,C0c0nv 2020, Hack the</a:t>
            </a:r>
            <a:endParaRPr sz="2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US" sz="2500">
                <a:latin typeface="Nunito"/>
                <a:ea typeface="Nunito"/>
                <a:cs typeface="Nunito"/>
                <a:sym typeface="Nunito"/>
              </a:rPr>
              <a:t>Capitol 3.0, ICS Security Riscure Hybrid</a:t>
            </a:r>
            <a:endParaRPr sz="2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US" sz="2500">
                <a:latin typeface="Nunito"/>
                <a:ea typeface="Nunito"/>
                <a:cs typeface="Nunito"/>
                <a:sym typeface="Nunito"/>
              </a:rPr>
              <a:t>Workshop, TryHackCIT Virtual</a:t>
            </a:r>
            <a:endParaRPr sz="2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US" sz="2500">
                <a:latin typeface="Nunito"/>
                <a:ea typeface="Nunito"/>
                <a:cs typeface="Nunito"/>
                <a:sym typeface="Nunito"/>
              </a:rPr>
              <a:t>Cybersecurity Bootcamp, CTF</a:t>
            </a:r>
            <a:endParaRPr sz="2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US" sz="2500">
                <a:latin typeface="Nunito"/>
                <a:ea typeface="Nunito"/>
                <a:cs typeface="Nunito"/>
                <a:sym typeface="Nunito"/>
              </a:rPr>
              <a:t>Hackoverflow, ICS Village and so on.</a:t>
            </a:r>
            <a:endParaRPr sz="2500">
              <a:latin typeface="Nunito"/>
              <a:ea typeface="Nunito"/>
              <a:cs typeface="Nunito"/>
              <a:sym typeface="Nunito"/>
            </a:endParaRPr>
          </a:p>
          <a:p>
            <a:pPr indent="0" lvl="0" marL="457200" rtl="0" algn="l">
              <a:spcBef>
                <a:spcPts val="0"/>
              </a:spcBef>
              <a:spcAft>
                <a:spcPts val="0"/>
              </a:spcAft>
              <a:buNone/>
            </a:pPr>
            <a:r>
              <a:t/>
            </a:r>
            <a:endParaRPr sz="2500">
              <a:latin typeface="Nunito"/>
              <a:ea typeface="Nunito"/>
              <a:cs typeface="Nunito"/>
              <a:sym typeface="Nunito"/>
            </a:endParaRPr>
          </a:p>
        </p:txBody>
      </p:sp>
      <p:sp>
        <p:nvSpPr>
          <p:cNvPr id="272" name="Google Shape;27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rgbClr val="FF0000"/>
                </a:solidFill>
                <a:latin typeface="Roboto Mono"/>
                <a:ea typeface="Roboto Mono"/>
                <a:cs typeface="Roboto Mono"/>
                <a:sym typeface="Roboto Mono"/>
              </a:rPr>
              <a:t>Achievements</a:t>
            </a:r>
            <a:endParaRPr>
              <a:solidFill>
                <a:srgbClr val="FF0000"/>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3189350" y="1478725"/>
            <a:ext cx="5932800" cy="1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latin typeface="Roboto Mono"/>
                <a:ea typeface="Roboto Mono"/>
                <a:cs typeface="Roboto Mono"/>
                <a:sym typeface="Roboto Mono"/>
              </a:rPr>
              <a:t> Any Questions ?</a:t>
            </a:r>
            <a:endParaRPr>
              <a:latin typeface="Roboto Mono"/>
              <a:ea typeface="Roboto Mono"/>
              <a:cs typeface="Roboto Mono"/>
              <a:sym typeface="Roboto Mono"/>
            </a:endParaRPr>
          </a:p>
        </p:txBody>
      </p:sp>
      <p:pic>
        <p:nvPicPr>
          <p:cNvPr id="278" name="Google Shape;278;p35"/>
          <p:cNvPicPr preferRelativeResize="0"/>
          <p:nvPr/>
        </p:nvPicPr>
        <p:blipFill>
          <a:blip r:embed="rId3">
            <a:alphaModFix/>
          </a:blip>
          <a:stretch>
            <a:fillRect/>
          </a:stretch>
        </p:blipFill>
        <p:spPr>
          <a:xfrm>
            <a:off x="7922825" y="4144050"/>
            <a:ext cx="3718625" cy="2474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6"/>
          <p:cNvPicPr preferRelativeResize="0"/>
          <p:nvPr/>
        </p:nvPicPr>
        <p:blipFill rotWithShape="1">
          <a:blip r:embed="rId3">
            <a:alphaModFix/>
          </a:blip>
          <a:srcRect b="0" l="0" r="1341" t="0"/>
          <a:stretch/>
        </p:blipFill>
        <p:spPr>
          <a:xfrm>
            <a:off x="0" y="14300"/>
            <a:ext cx="12192000" cy="6829400"/>
          </a:xfrm>
          <a:prstGeom prst="rect">
            <a:avLst/>
          </a:prstGeom>
          <a:noFill/>
          <a:ln>
            <a:noFill/>
          </a:ln>
        </p:spPr>
      </p:pic>
      <p:sp>
        <p:nvSpPr>
          <p:cNvPr id="284" name="Google Shape;284;p36"/>
          <p:cNvSpPr/>
          <p:nvPr/>
        </p:nvSpPr>
        <p:spPr>
          <a:xfrm>
            <a:off x="1987724" y="457125"/>
            <a:ext cx="8216550" cy="904270"/>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solidFill>
                  <a:schemeClr val="dk1"/>
                </a:solidFill>
                <a:latin typeface="Oswald"/>
              </a:rPr>
              <a:t>Are you ready for the thrill?</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nvSpPr>
        <p:spPr>
          <a:xfrm>
            <a:off x="2841175" y="624575"/>
            <a:ext cx="66744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100">
                <a:solidFill>
                  <a:srgbClr val="FFFFFF"/>
                </a:solidFill>
                <a:latin typeface="Roboto Mono"/>
                <a:ea typeface="Roboto Mono"/>
                <a:cs typeface="Roboto Mono"/>
                <a:sym typeface="Roboto Mono"/>
              </a:rPr>
              <a:t>Thank </a:t>
            </a:r>
            <a:r>
              <a:rPr lang="en-US" sz="4100">
                <a:solidFill>
                  <a:srgbClr val="FF0000"/>
                </a:solidFill>
                <a:latin typeface="Roboto Mono"/>
                <a:ea typeface="Roboto Mono"/>
                <a:cs typeface="Roboto Mono"/>
                <a:sym typeface="Roboto Mono"/>
              </a:rPr>
              <a:t>You</a:t>
            </a:r>
            <a:endParaRPr sz="41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US" sz="4100">
                <a:solidFill>
                  <a:srgbClr val="FFFFFF"/>
                </a:solidFill>
                <a:latin typeface="Roboto Mono"/>
                <a:ea typeface="Roboto Mono"/>
                <a:cs typeface="Roboto Mono"/>
                <a:sym typeface="Roboto Mono"/>
              </a:rPr>
              <a:t>			Keep </a:t>
            </a:r>
            <a:r>
              <a:rPr lang="en-US" sz="4100">
                <a:solidFill>
                  <a:srgbClr val="FF0000"/>
                </a:solidFill>
                <a:latin typeface="Roboto Mono"/>
                <a:ea typeface="Roboto Mono"/>
                <a:cs typeface="Roboto Mono"/>
                <a:sym typeface="Roboto Mono"/>
              </a:rPr>
              <a:t>Hacking</a:t>
            </a:r>
            <a:r>
              <a:rPr lang="en-US" sz="4100">
                <a:solidFill>
                  <a:srgbClr val="FFFFFF"/>
                </a:solidFill>
                <a:latin typeface="Roboto Mono"/>
                <a:ea typeface="Roboto Mono"/>
                <a:cs typeface="Roboto Mono"/>
                <a:sym typeface="Roboto Mono"/>
              </a:rPr>
              <a:t>…</a:t>
            </a:r>
            <a:endParaRPr sz="4100">
              <a:solidFill>
                <a:srgbClr val="FFFFFF"/>
              </a:solidFill>
              <a:latin typeface="Roboto Mono"/>
              <a:ea typeface="Roboto Mono"/>
              <a:cs typeface="Roboto Mono"/>
              <a:sym typeface="Roboto Mono"/>
            </a:endParaRPr>
          </a:p>
        </p:txBody>
      </p:sp>
      <p:pic>
        <p:nvPicPr>
          <p:cNvPr id="290" name="Google Shape;290;p37"/>
          <p:cNvPicPr preferRelativeResize="0"/>
          <p:nvPr/>
        </p:nvPicPr>
        <p:blipFill>
          <a:blip r:embed="rId3">
            <a:alphaModFix/>
          </a:blip>
          <a:stretch>
            <a:fillRect/>
          </a:stretch>
        </p:blipFill>
        <p:spPr>
          <a:xfrm>
            <a:off x="2841175" y="2071475"/>
            <a:ext cx="5526597" cy="448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403779" y="28313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latin typeface="Montserrat"/>
                <a:ea typeface="Montserrat"/>
                <a:cs typeface="Montserrat"/>
                <a:sym typeface="Montserrat"/>
              </a:rPr>
              <a:t> </a:t>
            </a:r>
            <a:r>
              <a:rPr lang="en-US">
                <a:solidFill>
                  <a:srgbClr val="FF0000"/>
                </a:solidFill>
                <a:latin typeface="Roboto Mono"/>
                <a:ea typeface="Roboto Mono"/>
                <a:cs typeface="Roboto Mono"/>
                <a:sym typeface="Roboto Mono"/>
              </a:rPr>
              <a:t>What is Ethical Hacking ?</a:t>
            </a:r>
            <a:r>
              <a:rPr lang="en-US">
                <a:solidFill>
                  <a:srgbClr val="FF0000"/>
                </a:solidFill>
                <a:latin typeface="Montserrat"/>
                <a:ea typeface="Montserrat"/>
                <a:cs typeface="Montserrat"/>
                <a:sym typeface="Montserrat"/>
              </a:rPr>
              <a:t> </a:t>
            </a:r>
            <a:endParaRPr>
              <a:solidFill>
                <a:srgbClr val="FF0000"/>
              </a:solidFill>
              <a:latin typeface="Montserrat"/>
              <a:ea typeface="Montserrat"/>
              <a:cs typeface="Montserrat"/>
              <a:sym typeface="Montserrat"/>
            </a:endParaRPr>
          </a:p>
        </p:txBody>
      </p:sp>
      <p:pic>
        <p:nvPicPr>
          <p:cNvPr id="99" name="Google Shape;99;p15"/>
          <p:cNvPicPr preferRelativeResize="0"/>
          <p:nvPr/>
        </p:nvPicPr>
        <p:blipFill rotWithShape="1">
          <a:blip r:embed="rId3">
            <a:alphaModFix/>
          </a:blip>
          <a:srcRect b="0" l="0" r="0" t="0"/>
          <a:stretch/>
        </p:blipFill>
        <p:spPr>
          <a:xfrm>
            <a:off x="7887669" y="1476569"/>
            <a:ext cx="2886600" cy="250800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100" name="Google Shape;100;p15"/>
          <p:cNvSpPr txBox="1"/>
          <p:nvPr/>
        </p:nvSpPr>
        <p:spPr>
          <a:xfrm>
            <a:off x="563175" y="2058050"/>
            <a:ext cx="6766800" cy="3555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0" lang="en-US" sz="2500" u="none" cap="none" strike="noStrike">
                <a:solidFill>
                  <a:schemeClr val="lt1"/>
                </a:solidFill>
                <a:latin typeface="Nunito"/>
                <a:ea typeface="Nunito"/>
                <a:cs typeface="Nunito"/>
                <a:sym typeface="Nunito"/>
              </a:rPr>
              <a:t>Hacking is an art of identifying weaknesses in computer </a:t>
            </a:r>
            <a:r>
              <a:rPr lang="en-US" sz="2500">
                <a:solidFill>
                  <a:schemeClr val="lt1"/>
                </a:solidFill>
                <a:latin typeface="Nunito"/>
                <a:ea typeface="Nunito"/>
                <a:cs typeface="Nunito"/>
                <a:sym typeface="Nunito"/>
              </a:rPr>
              <a:t>s</a:t>
            </a:r>
            <a:r>
              <a:rPr lang="en-US" sz="2500">
                <a:solidFill>
                  <a:schemeClr val="lt1"/>
                </a:solidFill>
                <a:latin typeface="Nunito"/>
                <a:ea typeface="Nunito"/>
                <a:cs typeface="Nunito"/>
                <a:sym typeface="Nunito"/>
              </a:rPr>
              <a:t>ystems or a network to exploit the security and </a:t>
            </a:r>
            <a:r>
              <a:rPr lang="en-US" sz="2500">
                <a:solidFill>
                  <a:schemeClr val="lt1"/>
                </a:solidFill>
                <a:latin typeface="Nunito"/>
                <a:ea typeface="Nunito"/>
                <a:cs typeface="Nunito"/>
                <a:sym typeface="Nunito"/>
              </a:rPr>
              <a:t>g</a:t>
            </a:r>
            <a:r>
              <a:rPr lang="en-US" sz="2500">
                <a:solidFill>
                  <a:schemeClr val="lt1"/>
                </a:solidFill>
                <a:latin typeface="Nunito"/>
                <a:ea typeface="Nunito"/>
                <a:cs typeface="Nunito"/>
                <a:sym typeface="Nunito"/>
              </a:rPr>
              <a:t>ain access to personal data of a individual or  a corporation.</a:t>
            </a:r>
            <a:endParaRPr sz="2500">
              <a:latin typeface="Nunito"/>
              <a:ea typeface="Nunito"/>
              <a:cs typeface="Nunito"/>
              <a:sym typeface="Nunito"/>
            </a:endParaRPr>
          </a:p>
          <a:p>
            <a:pPr indent="0" lvl="0" marL="0" marR="0" rtl="0" algn="just">
              <a:spcBef>
                <a:spcPts val="0"/>
              </a:spcBef>
              <a:spcAft>
                <a:spcPts val="0"/>
              </a:spcAft>
              <a:buNone/>
            </a:pPr>
            <a:r>
              <a:t/>
            </a:r>
            <a:endParaRPr sz="2500">
              <a:solidFill>
                <a:schemeClr val="lt1"/>
              </a:solidFill>
              <a:latin typeface="Nunito"/>
              <a:ea typeface="Nunito"/>
              <a:cs typeface="Nunito"/>
              <a:sym typeface="Nunito"/>
            </a:endParaRPr>
          </a:p>
          <a:p>
            <a:pPr indent="0" lvl="0" marL="0" marR="0" rtl="0" algn="just">
              <a:spcBef>
                <a:spcPts val="0"/>
              </a:spcBef>
              <a:spcAft>
                <a:spcPts val="0"/>
              </a:spcAft>
              <a:buNone/>
            </a:pPr>
            <a:r>
              <a:rPr lang="en-US" sz="2500">
                <a:solidFill>
                  <a:schemeClr val="lt1"/>
                </a:solidFill>
                <a:latin typeface="Nunito"/>
                <a:ea typeface="Nunito"/>
                <a:cs typeface="Nunito"/>
                <a:sym typeface="Nunito"/>
              </a:rPr>
              <a:t>Accessing someone’s data without their permission is a criminal offence. Corporates often hires individuals to find vulnerabilities in their system which is legal .</a:t>
            </a:r>
            <a:endParaRPr sz="2500">
              <a:latin typeface="Nunito"/>
              <a:ea typeface="Nunito"/>
              <a:cs typeface="Nunito"/>
              <a:sym typeface="Nunito"/>
            </a:endParaRPr>
          </a:p>
        </p:txBody>
      </p:sp>
      <p:pic>
        <p:nvPicPr>
          <p:cNvPr id="101" name="Google Shape;101;p15"/>
          <p:cNvPicPr preferRelativeResize="0"/>
          <p:nvPr/>
        </p:nvPicPr>
        <p:blipFill rotWithShape="1">
          <a:blip r:embed="rId4">
            <a:alphaModFix/>
          </a:blip>
          <a:srcRect b="0" l="0" r="0" t="0"/>
          <a:stretch/>
        </p:blipFill>
        <p:spPr>
          <a:xfrm>
            <a:off x="7887675" y="4191393"/>
            <a:ext cx="3031800" cy="227370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598521" y="377113"/>
            <a:ext cx="6954600" cy="8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latin typeface="Roboto Mono"/>
                <a:ea typeface="Roboto Mono"/>
                <a:cs typeface="Roboto Mono"/>
                <a:sym typeface="Roboto Mono"/>
              </a:rPr>
              <a:t>Why should one hack? </a:t>
            </a:r>
            <a:endParaRPr>
              <a:solidFill>
                <a:srgbClr val="FF0000"/>
              </a:solidFill>
              <a:latin typeface="Roboto Mono"/>
              <a:ea typeface="Roboto Mono"/>
              <a:cs typeface="Roboto Mono"/>
              <a:sym typeface="Roboto Mono"/>
            </a:endParaRPr>
          </a:p>
        </p:txBody>
      </p:sp>
      <p:sp>
        <p:nvSpPr>
          <p:cNvPr id="107" name="Google Shape;107;p16"/>
          <p:cNvSpPr txBox="1"/>
          <p:nvPr/>
        </p:nvSpPr>
        <p:spPr>
          <a:xfrm>
            <a:off x="598525" y="2281850"/>
            <a:ext cx="102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08" name="Google Shape;108;p16"/>
          <p:cNvSpPr txBox="1"/>
          <p:nvPr/>
        </p:nvSpPr>
        <p:spPr>
          <a:xfrm>
            <a:off x="635925" y="1306950"/>
            <a:ext cx="11186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FFFFFF"/>
                </a:solidFill>
                <a:latin typeface="Nunito"/>
                <a:ea typeface="Nunito"/>
                <a:cs typeface="Nunito"/>
                <a:sym typeface="Nunito"/>
              </a:rPr>
              <a:t>In last few years ,cyber threats have been increased which has inflict damages totaling </a:t>
            </a:r>
            <a:r>
              <a:rPr lang="en-US" sz="2500">
                <a:solidFill>
                  <a:srgbClr val="FF9900"/>
                </a:solidFill>
                <a:latin typeface="Nunito"/>
                <a:ea typeface="Nunito"/>
                <a:cs typeface="Nunito"/>
                <a:sym typeface="Nunito"/>
              </a:rPr>
              <a:t>$6 trillion USD globally in 2021</a:t>
            </a:r>
            <a:r>
              <a:rPr lang="en-US" sz="2500">
                <a:solidFill>
                  <a:srgbClr val="FFFFFF"/>
                </a:solidFill>
                <a:latin typeface="Nunito"/>
                <a:ea typeface="Nunito"/>
                <a:cs typeface="Nunito"/>
                <a:sym typeface="Nunito"/>
              </a:rPr>
              <a:t>.Number of Corporations take security lightly which results</a:t>
            </a:r>
            <a:endParaRPr sz="2500">
              <a:solidFill>
                <a:srgbClr val="FFFFFF"/>
              </a:solidFill>
              <a:latin typeface="Nunito"/>
              <a:ea typeface="Nunito"/>
              <a:cs typeface="Nunito"/>
              <a:sym typeface="Nunito"/>
            </a:endParaRPr>
          </a:p>
          <a:p>
            <a:pPr indent="0" lvl="0" marL="0" rtl="0" algn="l">
              <a:spcBef>
                <a:spcPts val="0"/>
              </a:spcBef>
              <a:spcAft>
                <a:spcPts val="0"/>
              </a:spcAft>
              <a:buNone/>
            </a:pPr>
            <a:r>
              <a:rPr lang="en-US" sz="2500">
                <a:solidFill>
                  <a:srgbClr val="FFFFFF"/>
                </a:solidFill>
                <a:latin typeface="Nunito"/>
                <a:ea typeface="Nunito"/>
                <a:cs typeface="Nunito"/>
                <a:sym typeface="Nunito"/>
              </a:rPr>
              <a:t>in </a:t>
            </a:r>
            <a:r>
              <a:rPr lang="en-US" sz="2500">
                <a:solidFill>
                  <a:srgbClr val="FFFFFF"/>
                </a:solidFill>
                <a:latin typeface="Nunito"/>
                <a:ea typeface="Nunito"/>
                <a:cs typeface="Nunito"/>
                <a:sym typeface="Nunito"/>
              </a:rPr>
              <a:t>paying ransomware to cybercriminals . As a result, there are more than </a:t>
            </a:r>
            <a:r>
              <a:rPr lang="en-US" sz="2500">
                <a:solidFill>
                  <a:srgbClr val="FF9900"/>
                </a:solidFill>
                <a:latin typeface="Nunito"/>
                <a:ea typeface="Nunito"/>
                <a:cs typeface="Nunito"/>
                <a:sym typeface="Nunito"/>
              </a:rPr>
              <a:t>3.5 million (350 % as compared to 8 years ago) jobs vacant</a:t>
            </a:r>
            <a:r>
              <a:rPr lang="en-US" sz="2500">
                <a:solidFill>
                  <a:srgbClr val="FFFFFF"/>
                </a:solidFill>
                <a:latin typeface="Nunito"/>
                <a:ea typeface="Nunito"/>
                <a:cs typeface="Nunito"/>
                <a:sym typeface="Nunito"/>
              </a:rPr>
              <a:t> in cybersecurity and predicted to boom by 2025.</a:t>
            </a:r>
            <a:endParaRPr sz="2500">
              <a:solidFill>
                <a:srgbClr val="FFFFFF"/>
              </a:solidFill>
              <a:latin typeface="Nunito"/>
              <a:ea typeface="Nunito"/>
              <a:cs typeface="Nunito"/>
              <a:sym typeface="Nunito"/>
            </a:endParaRPr>
          </a:p>
        </p:txBody>
      </p:sp>
      <p:pic>
        <p:nvPicPr>
          <p:cNvPr id="109" name="Google Shape;109;p16"/>
          <p:cNvPicPr preferRelativeResize="0"/>
          <p:nvPr/>
        </p:nvPicPr>
        <p:blipFill>
          <a:blip r:embed="rId3">
            <a:alphaModFix/>
          </a:blip>
          <a:stretch>
            <a:fillRect/>
          </a:stretch>
        </p:blipFill>
        <p:spPr>
          <a:xfrm>
            <a:off x="3890613" y="3966700"/>
            <a:ext cx="4602988" cy="259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838200" y="210125"/>
            <a:ext cx="10515600" cy="1095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rgbClr val="FF0000"/>
                </a:solidFill>
                <a:highlight>
                  <a:schemeClr val="dk1"/>
                </a:highlight>
                <a:latin typeface="Roboto Mono"/>
                <a:ea typeface="Roboto Mono"/>
                <a:cs typeface="Roboto Mono"/>
                <a:sym typeface="Roboto Mono"/>
              </a:rPr>
              <a:t>Events organised by us</a:t>
            </a:r>
            <a:endParaRPr>
              <a:solidFill>
                <a:srgbClr val="FF0000"/>
              </a:solidFill>
              <a:highlight>
                <a:schemeClr val="dk1"/>
              </a:highlight>
              <a:latin typeface="Roboto Mono"/>
              <a:ea typeface="Roboto Mono"/>
              <a:cs typeface="Roboto Mono"/>
              <a:sym typeface="Roboto Mono"/>
            </a:endParaRPr>
          </a:p>
        </p:txBody>
      </p:sp>
      <p:sp>
        <p:nvSpPr>
          <p:cNvPr id="115" name="Google Shape;115;p17"/>
          <p:cNvSpPr txBox="1"/>
          <p:nvPr>
            <p:ph idx="1" type="body"/>
          </p:nvPr>
        </p:nvSpPr>
        <p:spPr>
          <a:xfrm>
            <a:off x="838200" y="1188400"/>
            <a:ext cx="10515600" cy="5670000"/>
          </a:xfrm>
          <a:prstGeom prst="rect">
            <a:avLst/>
          </a:prstGeom>
          <a:noFill/>
          <a:ln>
            <a:noFill/>
          </a:ln>
        </p:spPr>
        <p:txBody>
          <a:bodyPr anchorCtr="0" anchor="t" bIns="45700" lIns="91425" spcFirstLastPara="1" rIns="91425" wrap="square" tIns="45700">
            <a:normAutofit/>
          </a:bodyPr>
          <a:lstStyle/>
          <a:p>
            <a:pPr indent="-209550" lvl="0" marL="228600" rtl="0" algn="l">
              <a:lnSpc>
                <a:spcPct val="90000"/>
              </a:lnSpc>
              <a:spcBef>
                <a:spcPts val="1000"/>
              </a:spcBef>
              <a:spcAft>
                <a:spcPts val="0"/>
              </a:spcAft>
              <a:buClr>
                <a:schemeClr val="lt1"/>
              </a:buClr>
              <a:buSzPts val="2500"/>
              <a:buFont typeface="Nunito"/>
              <a:buChar char="•"/>
            </a:pPr>
            <a:r>
              <a:rPr lang="en-US" sz="2500">
                <a:latin typeface="Nunito"/>
                <a:ea typeface="Nunito"/>
                <a:cs typeface="Nunito"/>
                <a:sym typeface="Nunito"/>
              </a:rPr>
              <a:t>Workshops on different topics of cybersecurity.</a:t>
            </a:r>
            <a:endParaRPr sz="2500">
              <a:latin typeface="Nunito"/>
              <a:ea typeface="Nunito"/>
              <a:cs typeface="Nunito"/>
              <a:sym typeface="Nunito"/>
            </a:endParaRPr>
          </a:p>
          <a:p>
            <a:pPr indent="-165100" lvl="0" marL="228600" rtl="0" algn="l">
              <a:lnSpc>
                <a:spcPct val="90000"/>
              </a:lnSpc>
              <a:spcBef>
                <a:spcPts val="1000"/>
              </a:spcBef>
              <a:spcAft>
                <a:spcPts val="0"/>
              </a:spcAft>
              <a:buSzPts val="1800"/>
              <a:buFont typeface="Nunito"/>
              <a:buChar char="•"/>
            </a:pPr>
            <a:r>
              <a:rPr lang="en-US" sz="2500">
                <a:latin typeface="Nunito"/>
                <a:ea typeface="Nunito"/>
                <a:cs typeface="Nunito"/>
                <a:sym typeface="Nunito"/>
              </a:rPr>
              <a:t>SHELLCTF 2021, A Jeopardy Style CTF-event. </a:t>
            </a:r>
            <a:endParaRPr sz="2500">
              <a:latin typeface="Nunito"/>
              <a:ea typeface="Nunito"/>
              <a:cs typeface="Nunito"/>
              <a:sym typeface="Nunito"/>
            </a:endParaRPr>
          </a:p>
          <a:p>
            <a:pPr indent="-50800" lvl="0" marL="228600" rtl="0" algn="l">
              <a:lnSpc>
                <a:spcPct val="90000"/>
              </a:lnSpc>
              <a:spcBef>
                <a:spcPts val="1000"/>
              </a:spcBef>
              <a:spcAft>
                <a:spcPts val="0"/>
              </a:spcAft>
              <a:buClr>
                <a:schemeClr val="lt1"/>
              </a:buClr>
              <a:buSzPts val="2800"/>
              <a:buNone/>
            </a:pPr>
            <a:r>
              <a:t/>
            </a:r>
            <a:endParaRPr/>
          </a:p>
        </p:txBody>
      </p:sp>
      <p:pic>
        <p:nvPicPr>
          <p:cNvPr id="116" name="Google Shape;116;p17"/>
          <p:cNvPicPr preferRelativeResize="0"/>
          <p:nvPr/>
        </p:nvPicPr>
        <p:blipFill>
          <a:blip r:embed="rId3">
            <a:alphaModFix/>
          </a:blip>
          <a:stretch>
            <a:fillRect/>
          </a:stretch>
        </p:blipFill>
        <p:spPr>
          <a:xfrm>
            <a:off x="942175" y="2474300"/>
            <a:ext cx="6687351" cy="3796001"/>
          </a:xfrm>
          <a:prstGeom prst="rect">
            <a:avLst/>
          </a:prstGeom>
          <a:noFill/>
          <a:ln>
            <a:noFill/>
          </a:ln>
        </p:spPr>
      </p:pic>
      <p:pic>
        <p:nvPicPr>
          <p:cNvPr id="117" name="Google Shape;117;p17"/>
          <p:cNvPicPr preferRelativeResize="0"/>
          <p:nvPr/>
        </p:nvPicPr>
        <p:blipFill>
          <a:blip r:embed="rId4">
            <a:alphaModFix/>
          </a:blip>
          <a:stretch>
            <a:fillRect/>
          </a:stretch>
        </p:blipFill>
        <p:spPr>
          <a:xfrm>
            <a:off x="7117950" y="2639074"/>
            <a:ext cx="4591251" cy="2345375"/>
          </a:xfrm>
          <a:prstGeom prst="rect">
            <a:avLst/>
          </a:prstGeom>
          <a:noFill/>
          <a:ln>
            <a:noFill/>
          </a:ln>
        </p:spPr>
      </p:pic>
      <p:sp>
        <p:nvSpPr>
          <p:cNvPr id="118" name="Google Shape;118;p17"/>
          <p:cNvSpPr txBox="1"/>
          <p:nvPr/>
        </p:nvSpPr>
        <p:spPr>
          <a:xfrm>
            <a:off x="7117950" y="2038275"/>
            <a:ext cx="4295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rgbClr val="FFFFFF"/>
                </a:solidFill>
                <a:latin typeface="Roboto Mono"/>
                <a:ea typeface="Roboto Mono"/>
                <a:cs typeface="Roboto Mono"/>
                <a:sym typeface="Roboto Mono"/>
              </a:rPr>
              <a:t>Sponsors</a:t>
            </a:r>
            <a:endParaRPr sz="2500">
              <a:solidFill>
                <a:srgbClr val="FFFFFF"/>
              </a:solidFill>
              <a:latin typeface="Roboto Mono"/>
              <a:ea typeface="Roboto Mono"/>
              <a:cs typeface="Roboto Mono"/>
              <a:sym typeface="Roboto Mono"/>
            </a:endParaRPr>
          </a:p>
        </p:txBody>
      </p:sp>
      <p:pic>
        <p:nvPicPr>
          <p:cNvPr id="119" name="Google Shape;119;p17"/>
          <p:cNvPicPr preferRelativeResize="0"/>
          <p:nvPr/>
        </p:nvPicPr>
        <p:blipFill>
          <a:blip r:embed="rId5">
            <a:alphaModFix/>
          </a:blip>
          <a:stretch>
            <a:fillRect/>
          </a:stretch>
        </p:blipFill>
        <p:spPr>
          <a:xfrm>
            <a:off x="8217925" y="5179075"/>
            <a:ext cx="3135876" cy="141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69975" y="3650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rgbClr val="FF0000"/>
                </a:solidFill>
                <a:latin typeface="Roboto Mono"/>
                <a:ea typeface="Roboto Mono"/>
                <a:cs typeface="Roboto Mono"/>
                <a:sym typeface="Roboto Mono"/>
              </a:rPr>
              <a:t>Conferences</a:t>
            </a:r>
            <a:endParaRPr>
              <a:solidFill>
                <a:srgbClr val="FF0000"/>
              </a:solidFill>
              <a:latin typeface="Roboto Mono"/>
              <a:ea typeface="Roboto Mono"/>
              <a:cs typeface="Roboto Mono"/>
              <a:sym typeface="Roboto Mono"/>
            </a:endParaRPr>
          </a:p>
        </p:txBody>
      </p:sp>
      <p:pic>
        <p:nvPicPr>
          <p:cNvPr id="125" name="Google Shape;125;p18"/>
          <p:cNvPicPr preferRelativeResize="0"/>
          <p:nvPr/>
        </p:nvPicPr>
        <p:blipFill>
          <a:blip r:embed="rId3">
            <a:alphaModFix/>
          </a:blip>
          <a:stretch>
            <a:fillRect/>
          </a:stretch>
        </p:blipFill>
        <p:spPr>
          <a:xfrm>
            <a:off x="369975" y="1690700"/>
            <a:ext cx="5236050" cy="3927026"/>
          </a:xfrm>
          <a:prstGeom prst="rect">
            <a:avLst/>
          </a:prstGeom>
          <a:noFill/>
          <a:ln>
            <a:noFill/>
          </a:ln>
          <a:effectLst>
            <a:reflection blurRad="0" dir="5400000" dist="38100" endA="0" endPos="30000" fadeDir="5400012" kx="0" rotWithShape="0" algn="bl" stPos="0" sy="-100000" ky="0"/>
          </a:effectLst>
        </p:spPr>
      </p:pic>
      <p:pic>
        <p:nvPicPr>
          <p:cNvPr id="126" name="Google Shape;126;p18"/>
          <p:cNvPicPr preferRelativeResize="0"/>
          <p:nvPr/>
        </p:nvPicPr>
        <p:blipFill>
          <a:blip r:embed="rId4">
            <a:alphaModFix/>
          </a:blip>
          <a:stretch>
            <a:fillRect/>
          </a:stretch>
        </p:blipFill>
        <p:spPr>
          <a:xfrm>
            <a:off x="6096000" y="1690700"/>
            <a:ext cx="5726800" cy="407292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nvSpPr>
        <p:spPr>
          <a:xfrm>
            <a:off x="1147150" y="598525"/>
            <a:ext cx="71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wh</a:t>
            </a:r>
            <a:endParaRPr>
              <a:latin typeface="Calibri"/>
              <a:ea typeface="Calibri"/>
              <a:cs typeface="Calibri"/>
              <a:sym typeface="Calibri"/>
            </a:endParaRPr>
          </a:p>
        </p:txBody>
      </p:sp>
      <p:sp>
        <p:nvSpPr>
          <p:cNvPr id="132" name="Google Shape;132;p19"/>
          <p:cNvSpPr txBox="1"/>
          <p:nvPr/>
        </p:nvSpPr>
        <p:spPr>
          <a:xfrm>
            <a:off x="561125" y="998725"/>
            <a:ext cx="9177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400">
              <a:solidFill>
                <a:srgbClr val="FF0000"/>
              </a:solidFill>
              <a:latin typeface="Roboto Mono"/>
              <a:ea typeface="Roboto Mono"/>
              <a:cs typeface="Roboto Mono"/>
              <a:sym typeface="Roboto Mono"/>
            </a:endParaRPr>
          </a:p>
        </p:txBody>
      </p:sp>
      <p:sp>
        <p:nvSpPr>
          <p:cNvPr id="133" name="Google Shape;133;p19"/>
          <p:cNvSpPr txBox="1"/>
          <p:nvPr/>
        </p:nvSpPr>
        <p:spPr>
          <a:xfrm>
            <a:off x="561125" y="1419875"/>
            <a:ext cx="1053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ECECEC"/>
                </a:solidFill>
                <a:latin typeface="Nunito"/>
                <a:ea typeface="Nunito"/>
                <a:cs typeface="Nunito"/>
                <a:sym typeface="Nunito"/>
              </a:rPr>
              <a:t>We learn through various courses by great cyber security specialists like TCM </a:t>
            </a:r>
            <a:endParaRPr sz="2300">
              <a:solidFill>
                <a:srgbClr val="ECECEC"/>
              </a:solidFill>
              <a:latin typeface="Nunito"/>
              <a:ea typeface="Nunito"/>
              <a:cs typeface="Nunito"/>
              <a:sym typeface="Nunito"/>
            </a:endParaRPr>
          </a:p>
        </p:txBody>
      </p:sp>
      <p:sp>
        <p:nvSpPr>
          <p:cNvPr id="134" name="Google Shape;134;p19"/>
          <p:cNvSpPr txBox="1"/>
          <p:nvPr/>
        </p:nvSpPr>
        <p:spPr>
          <a:xfrm>
            <a:off x="561125" y="520475"/>
            <a:ext cx="8999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rgbClr val="FF0000"/>
                </a:solidFill>
                <a:latin typeface="Roboto Mono"/>
                <a:ea typeface="Roboto Mono"/>
                <a:cs typeface="Roboto Mono"/>
                <a:sym typeface="Roboto Mono"/>
              </a:rPr>
              <a:t>How We Learn &amp; Practice </a:t>
            </a:r>
            <a:endParaRPr sz="4400">
              <a:solidFill>
                <a:srgbClr val="FF0000"/>
              </a:solidFill>
              <a:latin typeface="Roboto Mono"/>
              <a:ea typeface="Roboto Mono"/>
              <a:cs typeface="Roboto Mono"/>
              <a:sym typeface="Roboto Mono"/>
            </a:endParaRPr>
          </a:p>
        </p:txBody>
      </p:sp>
      <p:sp>
        <p:nvSpPr>
          <p:cNvPr id="135" name="Google Shape;135;p19"/>
          <p:cNvSpPr txBox="1"/>
          <p:nvPr/>
        </p:nvSpPr>
        <p:spPr>
          <a:xfrm>
            <a:off x="894000" y="1996175"/>
            <a:ext cx="107562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rgbClr val="FFFFFF"/>
                </a:solidFill>
                <a:latin typeface="Nunito"/>
                <a:ea typeface="Nunito"/>
                <a:cs typeface="Nunito"/>
                <a:sym typeface="Nunito"/>
              </a:rPr>
              <a:t>We use platforms like</a:t>
            </a:r>
            <a:endParaRPr sz="2200">
              <a:solidFill>
                <a:srgbClr val="FFFFFF"/>
              </a:solidFill>
              <a:latin typeface="Nunito"/>
              <a:ea typeface="Nunito"/>
              <a:cs typeface="Nunito"/>
              <a:sym typeface="Nunito"/>
            </a:endParaRPr>
          </a:p>
          <a:p>
            <a:pPr indent="0" lvl="0" marL="0" rtl="0" algn="l">
              <a:spcBef>
                <a:spcPts val="0"/>
              </a:spcBef>
              <a:spcAft>
                <a:spcPts val="0"/>
              </a:spcAft>
              <a:buNone/>
            </a:pPr>
            <a:r>
              <a:t/>
            </a:r>
            <a:endParaRPr sz="2200">
              <a:solidFill>
                <a:srgbClr val="FFFFFF"/>
              </a:solidFill>
              <a:latin typeface="Nunito"/>
              <a:ea typeface="Nunito"/>
              <a:cs typeface="Nunito"/>
              <a:sym typeface="Nunito"/>
            </a:endParaRPr>
          </a:p>
          <a:p>
            <a:pPr indent="0" lvl="0" marL="457200" rtl="0" algn="l">
              <a:spcBef>
                <a:spcPts val="0"/>
              </a:spcBef>
              <a:spcAft>
                <a:spcPts val="0"/>
              </a:spcAft>
              <a:buNone/>
            </a:pPr>
            <a:r>
              <a:rPr lang="en-US" sz="2200">
                <a:solidFill>
                  <a:srgbClr val="FFFFFF"/>
                </a:solidFill>
                <a:latin typeface="Nunito"/>
                <a:ea typeface="Nunito"/>
                <a:cs typeface="Nunito"/>
                <a:sym typeface="Nunito"/>
              </a:rPr>
              <a:t>TryHackMe                                                                          Hack The Box</a:t>
            </a:r>
            <a:endParaRPr sz="2200">
              <a:solidFill>
                <a:srgbClr val="FFFFFF"/>
              </a:solidFill>
              <a:latin typeface="Nunito"/>
              <a:ea typeface="Nunito"/>
              <a:cs typeface="Nunito"/>
              <a:sym typeface="Nunito"/>
            </a:endParaRPr>
          </a:p>
          <a:p>
            <a:pPr indent="0" lvl="0" marL="0" rtl="0" algn="l">
              <a:spcBef>
                <a:spcPts val="0"/>
              </a:spcBef>
              <a:spcAft>
                <a:spcPts val="0"/>
              </a:spcAft>
              <a:buNone/>
            </a:pPr>
            <a:r>
              <a:t/>
            </a:r>
            <a:endParaRPr sz="2200">
              <a:solidFill>
                <a:srgbClr val="FFFFFF"/>
              </a:solidFill>
              <a:latin typeface="Calibri"/>
              <a:ea typeface="Calibri"/>
              <a:cs typeface="Calibri"/>
              <a:sym typeface="Calibri"/>
            </a:endParaRPr>
          </a:p>
          <a:p>
            <a:pPr indent="0" lvl="0" marL="0" rtl="0" algn="l">
              <a:spcBef>
                <a:spcPts val="0"/>
              </a:spcBef>
              <a:spcAft>
                <a:spcPts val="0"/>
              </a:spcAft>
              <a:buNone/>
            </a:pPr>
            <a:r>
              <a:t/>
            </a:r>
            <a:endParaRPr sz="2200">
              <a:solidFill>
                <a:srgbClr val="FFFFFF"/>
              </a:solidFill>
              <a:latin typeface="Calibri"/>
              <a:ea typeface="Calibri"/>
              <a:cs typeface="Calibri"/>
              <a:sym typeface="Calibri"/>
            </a:endParaRPr>
          </a:p>
          <a:p>
            <a:pPr indent="0" lvl="0" marL="0" rtl="0" algn="l">
              <a:spcBef>
                <a:spcPts val="0"/>
              </a:spcBef>
              <a:spcAft>
                <a:spcPts val="0"/>
              </a:spcAft>
              <a:buNone/>
            </a:pPr>
            <a:r>
              <a:t/>
            </a:r>
            <a:endParaRPr sz="2200">
              <a:solidFill>
                <a:srgbClr val="FFFFFF"/>
              </a:solidFill>
              <a:latin typeface="Calibri"/>
              <a:ea typeface="Calibri"/>
              <a:cs typeface="Calibri"/>
              <a:sym typeface="Calibri"/>
            </a:endParaRPr>
          </a:p>
          <a:p>
            <a:pPr indent="0" lvl="0" marL="0" rtl="0" algn="l">
              <a:spcBef>
                <a:spcPts val="0"/>
              </a:spcBef>
              <a:spcAft>
                <a:spcPts val="0"/>
              </a:spcAft>
              <a:buNone/>
            </a:pPr>
            <a:r>
              <a:t/>
            </a:r>
            <a:endParaRPr sz="2200">
              <a:solidFill>
                <a:srgbClr val="FFFFFF"/>
              </a:solidFill>
              <a:latin typeface="Calibri"/>
              <a:ea typeface="Calibri"/>
              <a:cs typeface="Calibri"/>
              <a:sym typeface="Calibri"/>
            </a:endParaRPr>
          </a:p>
          <a:p>
            <a:pPr indent="0" lvl="0" marL="0" rtl="0" algn="l">
              <a:spcBef>
                <a:spcPts val="0"/>
              </a:spcBef>
              <a:spcAft>
                <a:spcPts val="0"/>
              </a:spcAft>
              <a:buNone/>
            </a:pPr>
            <a:r>
              <a:t/>
            </a:r>
            <a:endParaRPr sz="2200">
              <a:solidFill>
                <a:srgbClr val="FFFFFF"/>
              </a:solidFill>
              <a:latin typeface="Calibri"/>
              <a:ea typeface="Calibri"/>
              <a:cs typeface="Calibri"/>
              <a:sym typeface="Calibri"/>
            </a:endParaRPr>
          </a:p>
          <a:p>
            <a:pPr indent="0" lvl="0" marL="0" rtl="0" algn="l">
              <a:spcBef>
                <a:spcPts val="0"/>
              </a:spcBef>
              <a:spcAft>
                <a:spcPts val="0"/>
              </a:spcAft>
              <a:buNone/>
            </a:pPr>
            <a:r>
              <a:t/>
            </a:r>
            <a:endParaRPr sz="2200">
              <a:solidFill>
                <a:srgbClr val="FFFFFF"/>
              </a:solidFill>
              <a:latin typeface="Calibri"/>
              <a:ea typeface="Calibri"/>
              <a:cs typeface="Calibri"/>
              <a:sym typeface="Calibri"/>
            </a:endParaRPr>
          </a:p>
          <a:p>
            <a:pPr indent="0" lvl="0" marL="0" rtl="0" algn="l">
              <a:spcBef>
                <a:spcPts val="0"/>
              </a:spcBef>
              <a:spcAft>
                <a:spcPts val="0"/>
              </a:spcAft>
              <a:buNone/>
            </a:pPr>
            <a:r>
              <a:t/>
            </a:r>
            <a:endParaRPr sz="2200">
              <a:solidFill>
                <a:srgbClr val="FFFFFF"/>
              </a:solidFill>
              <a:latin typeface="Calibri"/>
              <a:ea typeface="Calibri"/>
              <a:cs typeface="Calibri"/>
              <a:sym typeface="Calibri"/>
            </a:endParaRPr>
          </a:p>
        </p:txBody>
      </p:sp>
      <p:pic>
        <p:nvPicPr>
          <p:cNvPr id="136" name="Google Shape;136;p19"/>
          <p:cNvPicPr preferRelativeResize="0"/>
          <p:nvPr/>
        </p:nvPicPr>
        <p:blipFill>
          <a:blip r:embed="rId3">
            <a:alphaModFix/>
          </a:blip>
          <a:stretch>
            <a:fillRect/>
          </a:stretch>
        </p:blipFill>
        <p:spPr>
          <a:xfrm>
            <a:off x="1089975" y="3718025"/>
            <a:ext cx="2400275" cy="1342875"/>
          </a:xfrm>
          <a:prstGeom prst="rect">
            <a:avLst/>
          </a:prstGeom>
          <a:noFill/>
          <a:ln>
            <a:noFill/>
          </a:ln>
        </p:spPr>
      </p:pic>
      <p:pic>
        <p:nvPicPr>
          <p:cNvPr id="137" name="Google Shape;137;p19"/>
          <p:cNvPicPr preferRelativeResize="0"/>
          <p:nvPr/>
        </p:nvPicPr>
        <p:blipFill>
          <a:blip r:embed="rId4">
            <a:alphaModFix/>
          </a:blip>
          <a:stretch>
            <a:fillRect/>
          </a:stretch>
        </p:blipFill>
        <p:spPr>
          <a:xfrm>
            <a:off x="7420388" y="3694138"/>
            <a:ext cx="3286125" cy="139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rgbClr val="FF0000"/>
                </a:solidFill>
                <a:latin typeface="Roboto Mono"/>
                <a:ea typeface="Roboto Mono"/>
                <a:cs typeface="Roboto Mono"/>
                <a:sym typeface="Roboto Mono"/>
              </a:rPr>
              <a:t>Categories</a:t>
            </a:r>
            <a:endParaRPr>
              <a:solidFill>
                <a:srgbClr val="FF0000"/>
              </a:solidFill>
              <a:latin typeface="Roboto Mono"/>
              <a:ea typeface="Roboto Mono"/>
              <a:cs typeface="Roboto Mono"/>
              <a:sym typeface="Roboto Mono"/>
            </a:endParaRPr>
          </a:p>
        </p:txBody>
      </p:sp>
      <p:sp>
        <p:nvSpPr>
          <p:cNvPr id="143" name="Google Shape;143;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lt1"/>
              </a:buClr>
              <a:buSzPts val="2800"/>
              <a:buNone/>
            </a:pPr>
            <a:r>
              <a:t/>
            </a:r>
            <a:endParaRPr sz="2500">
              <a:latin typeface="Nunito"/>
              <a:ea typeface="Nunito"/>
              <a:cs typeface="Nunito"/>
              <a:sym typeface="Nunito"/>
            </a:endParaRPr>
          </a:p>
          <a:p>
            <a:pPr indent="-323850" lvl="0" marL="457200" rtl="0" algn="l">
              <a:lnSpc>
                <a:spcPct val="90000"/>
              </a:lnSpc>
              <a:spcBef>
                <a:spcPts val="0"/>
              </a:spcBef>
              <a:spcAft>
                <a:spcPts val="0"/>
              </a:spcAft>
              <a:buSzPts val="1500"/>
              <a:buFont typeface="Nunito"/>
              <a:buChar char="●"/>
            </a:pPr>
            <a:r>
              <a:rPr lang="en-US" sz="2500">
                <a:latin typeface="Nunito"/>
                <a:ea typeface="Nunito"/>
                <a:cs typeface="Nunito"/>
                <a:sym typeface="Nunito"/>
              </a:rPr>
              <a:t>Linux Fundamentals.</a:t>
            </a:r>
            <a:endParaRPr sz="2500">
              <a:latin typeface="Nunito"/>
              <a:ea typeface="Nunito"/>
              <a:cs typeface="Nunito"/>
              <a:sym typeface="Nunito"/>
            </a:endParaRPr>
          </a:p>
          <a:p>
            <a:pPr indent="-323850" lvl="0" marL="457200" rtl="0" algn="l">
              <a:lnSpc>
                <a:spcPct val="90000"/>
              </a:lnSpc>
              <a:spcBef>
                <a:spcPts val="0"/>
              </a:spcBef>
              <a:spcAft>
                <a:spcPts val="0"/>
              </a:spcAft>
              <a:buSzPts val="1500"/>
              <a:buFont typeface="Nunito"/>
              <a:buChar char="●"/>
            </a:pPr>
            <a:r>
              <a:rPr lang="en-US" sz="2500">
                <a:latin typeface="Nunito"/>
                <a:ea typeface="Nunito"/>
                <a:cs typeface="Nunito"/>
                <a:sym typeface="Nunito"/>
              </a:rPr>
              <a:t>Bash scripting &amp; Python.</a:t>
            </a:r>
            <a:endParaRPr sz="2500">
              <a:latin typeface="Nunito"/>
              <a:ea typeface="Nunito"/>
              <a:cs typeface="Nunito"/>
              <a:sym typeface="Nunito"/>
            </a:endParaRPr>
          </a:p>
          <a:p>
            <a:pPr indent="-323850" lvl="0" marL="457200" rtl="0" algn="l">
              <a:lnSpc>
                <a:spcPct val="90000"/>
              </a:lnSpc>
              <a:spcBef>
                <a:spcPts val="0"/>
              </a:spcBef>
              <a:spcAft>
                <a:spcPts val="0"/>
              </a:spcAft>
              <a:buSzPts val="1500"/>
              <a:buFont typeface="Nunito"/>
              <a:buChar char="●"/>
            </a:pPr>
            <a:r>
              <a:rPr lang="en-US" sz="2500">
                <a:latin typeface="Nunito"/>
                <a:ea typeface="Nunito"/>
                <a:cs typeface="Nunito"/>
                <a:sym typeface="Nunito"/>
              </a:rPr>
              <a:t>Web exploitation.</a:t>
            </a:r>
            <a:endParaRPr sz="2500">
              <a:latin typeface="Nunito"/>
              <a:ea typeface="Nunito"/>
              <a:cs typeface="Nunito"/>
              <a:sym typeface="Nunito"/>
            </a:endParaRPr>
          </a:p>
          <a:p>
            <a:pPr indent="-323850" lvl="0" marL="457200" rtl="0" algn="l">
              <a:lnSpc>
                <a:spcPct val="90000"/>
              </a:lnSpc>
              <a:spcBef>
                <a:spcPts val="0"/>
              </a:spcBef>
              <a:spcAft>
                <a:spcPts val="0"/>
              </a:spcAft>
              <a:buSzPts val="1500"/>
              <a:buFont typeface="Nunito"/>
              <a:buChar char="●"/>
            </a:pPr>
            <a:r>
              <a:rPr lang="en-US" sz="2500">
                <a:latin typeface="Nunito"/>
                <a:ea typeface="Nunito"/>
                <a:cs typeface="Nunito"/>
                <a:sym typeface="Nunito"/>
              </a:rPr>
              <a:t>Cryptography.</a:t>
            </a:r>
            <a:endParaRPr sz="2500">
              <a:latin typeface="Nunito"/>
              <a:ea typeface="Nunito"/>
              <a:cs typeface="Nunito"/>
              <a:sym typeface="Nunito"/>
            </a:endParaRPr>
          </a:p>
          <a:p>
            <a:pPr indent="-323850" lvl="0" marL="457200" rtl="0" algn="l">
              <a:lnSpc>
                <a:spcPct val="90000"/>
              </a:lnSpc>
              <a:spcBef>
                <a:spcPts val="0"/>
              </a:spcBef>
              <a:spcAft>
                <a:spcPts val="0"/>
              </a:spcAft>
              <a:buSzPts val="1500"/>
              <a:buFont typeface="Nunito"/>
              <a:buChar char="●"/>
            </a:pPr>
            <a:r>
              <a:rPr lang="en-US" sz="2500">
                <a:latin typeface="Nunito"/>
                <a:ea typeface="Nunito"/>
                <a:cs typeface="Nunito"/>
                <a:sym typeface="Nunito"/>
              </a:rPr>
              <a:t>Reverse Engineering &amp; Binary Exploitation.</a:t>
            </a:r>
            <a:endParaRPr sz="2500">
              <a:latin typeface="Nunito"/>
              <a:ea typeface="Nunito"/>
              <a:cs typeface="Nunito"/>
              <a:sym typeface="Nunito"/>
            </a:endParaRPr>
          </a:p>
          <a:p>
            <a:pPr indent="-323850" lvl="0" marL="457200" rtl="0" algn="l">
              <a:lnSpc>
                <a:spcPct val="90000"/>
              </a:lnSpc>
              <a:spcBef>
                <a:spcPts val="0"/>
              </a:spcBef>
              <a:spcAft>
                <a:spcPts val="0"/>
              </a:spcAft>
              <a:buSzPts val="1500"/>
              <a:buFont typeface="Nunito"/>
              <a:buChar char="●"/>
            </a:pPr>
            <a:r>
              <a:rPr lang="en-US" sz="2500">
                <a:latin typeface="Nunito"/>
                <a:ea typeface="Nunito"/>
                <a:cs typeface="Nunito"/>
                <a:sym typeface="Nunito"/>
              </a:rPr>
              <a:t>Forensics</a:t>
            </a:r>
            <a:endParaRPr sz="2500">
              <a:latin typeface="Nunito"/>
              <a:ea typeface="Nunito"/>
              <a:cs typeface="Nunito"/>
              <a:sym typeface="Nunito"/>
            </a:endParaRPr>
          </a:p>
          <a:p>
            <a:pPr indent="0" lvl="0" marL="45720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10007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rgbClr val="FF0000"/>
                </a:solidFill>
              </a:rPr>
              <a:t>Linux Fundamentals </a:t>
            </a:r>
            <a:endParaRPr>
              <a:solidFill>
                <a:srgbClr val="FF0000"/>
              </a:solidFill>
            </a:endParaRPr>
          </a:p>
        </p:txBody>
      </p:sp>
      <p:sp>
        <p:nvSpPr>
          <p:cNvPr id="149" name="Google Shape;149;p21"/>
          <p:cNvSpPr txBox="1"/>
          <p:nvPr>
            <p:ph idx="1" type="body"/>
          </p:nvPr>
        </p:nvSpPr>
        <p:spPr>
          <a:xfrm>
            <a:off x="813275" y="1558625"/>
            <a:ext cx="6580800" cy="42315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lt1"/>
              </a:buClr>
              <a:buSzPts val="2800"/>
              <a:buNone/>
            </a:pPr>
            <a:r>
              <a:rPr lang="en-US" sz="2500">
                <a:latin typeface="Nunito"/>
                <a:ea typeface="Nunito"/>
                <a:cs typeface="Nunito"/>
                <a:sym typeface="Nunito"/>
              </a:rPr>
              <a:t>Linux is a family of open-source  operating systems based on the Linux</a:t>
            </a:r>
            <a:r>
              <a:rPr lang="en-US" sz="2500">
                <a:latin typeface="Nunito"/>
                <a:ea typeface="Nunito"/>
                <a:cs typeface="Nunito"/>
                <a:sym typeface="Nunito"/>
              </a:rPr>
              <a:t> </a:t>
            </a:r>
            <a:r>
              <a:rPr lang="en-US" sz="2500">
                <a:latin typeface="Nunito"/>
                <a:ea typeface="Nunito"/>
                <a:cs typeface="Nunito"/>
                <a:sym typeface="Nunito"/>
              </a:rPr>
              <a:t>kernel, an operating system kernel first released on September 17, 1991.</a:t>
            </a:r>
            <a:endParaRPr sz="2500">
              <a:latin typeface="Nunito"/>
              <a:ea typeface="Nunito"/>
              <a:cs typeface="Nunito"/>
              <a:sym typeface="Nunito"/>
            </a:endParaRPr>
          </a:p>
          <a:p>
            <a:pPr indent="-50800" lvl="0" marL="228600" rtl="0" algn="l">
              <a:lnSpc>
                <a:spcPct val="90000"/>
              </a:lnSpc>
              <a:spcBef>
                <a:spcPts val="0"/>
              </a:spcBef>
              <a:spcAft>
                <a:spcPts val="0"/>
              </a:spcAft>
              <a:buClr>
                <a:schemeClr val="lt1"/>
              </a:buClr>
              <a:buSzPts val="2800"/>
              <a:buNone/>
            </a:pPr>
            <a:r>
              <a:t/>
            </a:r>
            <a:endParaRPr sz="2500">
              <a:latin typeface="Nunito"/>
              <a:ea typeface="Nunito"/>
              <a:cs typeface="Nunito"/>
              <a:sym typeface="Nunito"/>
            </a:endParaRPr>
          </a:p>
          <a:p>
            <a:pPr indent="-50800" lvl="0" marL="228600" rtl="0" algn="l">
              <a:lnSpc>
                <a:spcPct val="90000"/>
              </a:lnSpc>
              <a:spcBef>
                <a:spcPts val="0"/>
              </a:spcBef>
              <a:spcAft>
                <a:spcPts val="0"/>
              </a:spcAft>
              <a:buClr>
                <a:schemeClr val="lt1"/>
              </a:buClr>
              <a:buSzPts val="2800"/>
              <a:buNone/>
            </a:pPr>
            <a:r>
              <a:rPr lang="en-US" sz="2500">
                <a:latin typeface="Nunito"/>
                <a:ea typeface="Nunito"/>
                <a:cs typeface="Nunito"/>
                <a:sym typeface="Nunito"/>
              </a:rPr>
              <a:t>Linux has several distros like ubuntu,kali,arch etc, each providing different features and functionalities.</a:t>
            </a:r>
            <a:endParaRPr sz="2500">
              <a:latin typeface="Nunito"/>
              <a:ea typeface="Nunito"/>
              <a:cs typeface="Nunito"/>
              <a:sym typeface="Nunito"/>
            </a:endParaRPr>
          </a:p>
          <a:p>
            <a:pPr indent="-50800" lvl="0" marL="228600" rtl="0" algn="l">
              <a:lnSpc>
                <a:spcPct val="90000"/>
              </a:lnSpc>
              <a:spcBef>
                <a:spcPts val="0"/>
              </a:spcBef>
              <a:spcAft>
                <a:spcPts val="0"/>
              </a:spcAft>
              <a:buClr>
                <a:schemeClr val="lt1"/>
              </a:buClr>
              <a:buSzPts val="2800"/>
              <a:buNone/>
            </a:pPr>
            <a:r>
              <a:t/>
            </a:r>
            <a:endParaRPr sz="2500">
              <a:latin typeface="Nunito"/>
              <a:ea typeface="Nunito"/>
              <a:cs typeface="Nunito"/>
              <a:sym typeface="Nunito"/>
            </a:endParaRPr>
          </a:p>
          <a:p>
            <a:pPr indent="-50800" lvl="0" marL="228600" rtl="0" algn="l">
              <a:lnSpc>
                <a:spcPct val="90000"/>
              </a:lnSpc>
              <a:spcBef>
                <a:spcPts val="0"/>
              </a:spcBef>
              <a:spcAft>
                <a:spcPts val="0"/>
              </a:spcAft>
              <a:buClr>
                <a:schemeClr val="lt1"/>
              </a:buClr>
              <a:buSzPts val="2800"/>
              <a:buNone/>
            </a:pPr>
            <a:r>
              <a:rPr lang="en-US" sz="2500">
                <a:latin typeface="Nunito"/>
                <a:ea typeface="Nunito"/>
                <a:cs typeface="Nunito"/>
                <a:sym typeface="Nunito"/>
              </a:rPr>
              <a:t>Linux being open source,and having low </a:t>
            </a:r>
            <a:endParaRPr sz="2500">
              <a:latin typeface="Nunito"/>
              <a:ea typeface="Nunito"/>
              <a:cs typeface="Nunito"/>
              <a:sym typeface="Nunito"/>
            </a:endParaRPr>
          </a:p>
          <a:p>
            <a:pPr indent="-50800" lvl="0" marL="228600" rtl="0" algn="l">
              <a:lnSpc>
                <a:spcPct val="90000"/>
              </a:lnSpc>
              <a:spcBef>
                <a:spcPts val="0"/>
              </a:spcBef>
              <a:spcAft>
                <a:spcPts val="0"/>
              </a:spcAft>
              <a:buClr>
                <a:schemeClr val="lt1"/>
              </a:buClr>
              <a:buSzPts val="2800"/>
              <a:buNone/>
            </a:pPr>
            <a:r>
              <a:rPr lang="en-US" sz="2500">
                <a:latin typeface="Nunito"/>
                <a:ea typeface="Nunito"/>
                <a:cs typeface="Nunito"/>
                <a:sym typeface="Nunito"/>
              </a:rPr>
              <a:t>requirements make it superior than </a:t>
            </a:r>
            <a:endParaRPr sz="2500">
              <a:latin typeface="Nunito"/>
              <a:ea typeface="Nunito"/>
              <a:cs typeface="Nunito"/>
              <a:sym typeface="Nunito"/>
            </a:endParaRPr>
          </a:p>
          <a:p>
            <a:pPr indent="-50800" lvl="0" marL="228600" rtl="0" algn="l">
              <a:lnSpc>
                <a:spcPct val="90000"/>
              </a:lnSpc>
              <a:spcBef>
                <a:spcPts val="0"/>
              </a:spcBef>
              <a:spcAft>
                <a:spcPts val="0"/>
              </a:spcAft>
              <a:buClr>
                <a:schemeClr val="lt1"/>
              </a:buClr>
              <a:buSzPts val="2800"/>
              <a:buNone/>
            </a:pPr>
            <a:r>
              <a:rPr lang="en-US" sz="2500">
                <a:latin typeface="Nunito"/>
                <a:ea typeface="Nunito"/>
                <a:cs typeface="Nunito"/>
                <a:sym typeface="Nunito"/>
              </a:rPr>
              <a:t>others. </a:t>
            </a:r>
            <a:endParaRPr sz="2500">
              <a:latin typeface="Nunito"/>
              <a:ea typeface="Nunito"/>
              <a:cs typeface="Nunito"/>
              <a:sym typeface="Nunito"/>
            </a:endParaRPr>
          </a:p>
        </p:txBody>
      </p:sp>
      <p:pic>
        <p:nvPicPr>
          <p:cNvPr id="150" name="Google Shape;150;p21"/>
          <p:cNvPicPr preferRelativeResize="0"/>
          <p:nvPr/>
        </p:nvPicPr>
        <p:blipFill>
          <a:blip r:embed="rId3">
            <a:alphaModFix/>
          </a:blip>
          <a:stretch>
            <a:fillRect/>
          </a:stretch>
        </p:blipFill>
        <p:spPr>
          <a:xfrm>
            <a:off x="7506400" y="1235400"/>
            <a:ext cx="4009898" cy="45048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